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79" r:id="rId4"/>
    <p:sldId id="509" r:id="rId5"/>
    <p:sldId id="403" r:id="rId6"/>
    <p:sldId id="287" r:id="rId7"/>
    <p:sldId id="419" r:id="rId8"/>
    <p:sldId id="314" r:id="rId9"/>
    <p:sldId id="433" r:id="rId10"/>
    <p:sldId id="517" r:id="rId11"/>
    <p:sldId id="290" r:id="rId12"/>
    <p:sldId id="292" r:id="rId13"/>
    <p:sldId id="293" r:id="rId14"/>
    <p:sldId id="294" r:id="rId15"/>
    <p:sldId id="296" r:id="rId16"/>
    <p:sldId id="297" r:id="rId17"/>
    <p:sldId id="298" r:id="rId18"/>
    <p:sldId id="299" r:id="rId19"/>
    <p:sldId id="300" r:id="rId20"/>
    <p:sldId id="301" r:id="rId21"/>
    <p:sldId id="302" r:id="rId22"/>
    <p:sldId id="303" r:id="rId23"/>
    <p:sldId id="284" r:id="rId24"/>
    <p:sldId id="437" r:id="rId25"/>
    <p:sldId id="286" r:id="rId26"/>
    <p:sldId id="276"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D5B"/>
    <a:srgbClr val="006EA5"/>
    <a:srgbClr val="6F7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0233" autoAdjust="0"/>
  </p:normalViewPr>
  <p:slideViewPr>
    <p:cSldViewPr>
      <p:cViewPr varScale="1">
        <p:scale>
          <a:sx n="131" d="100"/>
          <a:sy n="131" d="100"/>
        </p:scale>
        <p:origin x="1002"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4D6B7E8-2459-4968-B6F5-D3EC3C2F30B0}" type="datetimeFigureOut">
              <a:rPr lang="en-US" smtClean="0"/>
              <a:t>5/6/2019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6CCF5F-AA3E-4E37-88D1-285634F102C3}" type="slidenum">
              <a:rPr lang="en-US" smtClean="0"/>
              <a:t>‹#›</a:t>
            </a:fld>
            <a:endParaRPr lang="en-US"/>
          </a:p>
        </p:txBody>
      </p:sp>
    </p:spTree>
    <p:extLst>
      <p:ext uri="{BB962C8B-B14F-4D97-AF65-F5344CB8AC3E}">
        <p14:creationId xmlns:p14="http://schemas.microsoft.com/office/powerpoint/2010/main" val="3466510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94EBEC-116E-41E5-B7FF-E8281C7B7668}" type="datetimeFigureOut">
              <a:rPr lang="en-US" smtClean="0"/>
              <a:t>5/6/2019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EAA748-3B1E-4294-963F-7A4519717314}" type="slidenum">
              <a:rPr lang="en-US" smtClean="0"/>
              <a:t>‹#›</a:t>
            </a:fld>
            <a:endParaRPr lang="en-US"/>
          </a:p>
        </p:txBody>
      </p:sp>
    </p:spTree>
    <p:extLst>
      <p:ext uri="{BB962C8B-B14F-4D97-AF65-F5344CB8AC3E}">
        <p14:creationId xmlns:p14="http://schemas.microsoft.com/office/powerpoint/2010/main" val="369326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935038" y="4414838"/>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Supplemental information:</a:t>
            </a:r>
            <a:r>
              <a:rPr lang="en-US" dirty="0"/>
              <a:t> </a:t>
            </a:r>
          </a:p>
          <a:p>
            <a:r>
              <a:rPr lang="en-US" b="1" dirty="0"/>
              <a:t>PREAMBLE LANGUAGE</a:t>
            </a:r>
          </a:p>
          <a:p>
            <a:r>
              <a:rPr lang="en-US" dirty="0"/>
              <a:t>EPA recognizes that a farm: may be privately owned and may contain the residence of the owner or operator; has a configuration that varies across the country, from farm to farm and season to season; contains low-volume oil storage that is often dispersed across different land parcels separated by roads and natural barriers; has multiple fueling sites; is located in a remote area; stores oil on-site for on-farm use and not for further distribution in commerce; uses oil seasonally in different quantities; and leases a significant amount of land to or from secondary parties. For these reasons, EPA is proposing additional amendments to the SPCC rule that further benefit farms. </a:t>
            </a:r>
          </a:p>
        </p:txBody>
      </p:sp>
    </p:spTree>
    <p:extLst>
      <p:ext uri="{BB962C8B-B14F-4D97-AF65-F5344CB8AC3E}">
        <p14:creationId xmlns:p14="http://schemas.microsoft.com/office/powerpoint/2010/main" val="549744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4C9A53-2807-443F-95F1-FC09F8C70C4E}" type="slidenum">
              <a:rPr lang="en-US" smtClean="0"/>
              <a:pPr>
                <a:defRPr/>
              </a:pPr>
              <a:t>16</a:t>
            </a:fld>
            <a:endParaRPr lang="en-US" dirty="0"/>
          </a:p>
        </p:txBody>
      </p:sp>
    </p:spTree>
    <p:extLst>
      <p:ext uri="{BB962C8B-B14F-4D97-AF65-F5344CB8AC3E}">
        <p14:creationId xmlns:p14="http://schemas.microsoft.com/office/powerpoint/2010/main" val="383061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-oil-filled manufacturing</a:t>
            </a:r>
            <a:r>
              <a:rPr lang="en-US" baseline="0" dirty="0"/>
              <a:t> equipment typically involves a flow-through process, commonly interconnected with piping </a:t>
            </a:r>
            <a:endParaRPr lang="en-US" dirty="0"/>
          </a:p>
          <a:p>
            <a:r>
              <a:rPr lang="en-US" dirty="0"/>
              <a:t>-if piping is not</a:t>
            </a:r>
            <a:r>
              <a:rPr lang="en-US" baseline="0" dirty="0"/>
              <a:t> intrinsic to the equipment such as flowlines, transfer piping, then it is not a component of oil-filled operational equipment </a:t>
            </a:r>
            <a:endParaRPr lang="en-US" dirty="0"/>
          </a:p>
        </p:txBody>
      </p:sp>
      <p:sp>
        <p:nvSpPr>
          <p:cNvPr id="4" name="Slide Number Placeholder 3"/>
          <p:cNvSpPr>
            <a:spLocks noGrp="1"/>
          </p:cNvSpPr>
          <p:nvPr>
            <p:ph type="sldNum" sz="quarter" idx="10"/>
          </p:nvPr>
        </p:nvSpPr>
        <p:spPr/>
        <p:txBody>
          <a:bodyPr/>
          <a:lstStyle/>
          <a:p>
            <a:pPr>
              <a:defRPr/>
            </a:pPr>
            <a:fld id="{784C9A53-2807-443F-95F1-FC09F8C70C4E}" type="slidenum">
              <a:rPr lang="en-US" smtClean="0"/>
              <a:pPr>
                <a:defRPr/>
              </a:pPr>
              <a:t>17</a:t>
            </a:fld>
            <a:endParaRPr lang="en-US" dirty="0"/>
          </a:p>
        </p:txBody>
      </p:sp>
    </p:spTree>
    <p:extLst>
      <p:ext uri="{BB962C8B-B14F-4D97-AF65-F5344CB8AC3E}">
        <p14:creationId xmlns:p14="http://schemas.microsoft.com/office/powerpoint/2010/main" val="118876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records,</a:t>
            </a:r>
            <a:r>
              <a:rPr lang="en-US" baseline="0" dirty="0"/>
              <a:t> inspect containers supports and foundations </a:t>
            </a:r>
            <a:endParaRPr lang="en-US" dirty="0"/>
          </a:p>
        </p:txBody>
      </p:sp>
      <p:sp>
        <p:nvSpPr>
          <p:cNvPr id="4" name="Slide Number Placeholder 3"/>
          <p:cNvSpPr>
            <a:spLocks noGrp="1"/>
          </p:cNvSpPr>
          <p:nvPr>
            <p:ph type="sldNum" sz="quarter" idx="10"/>
          </p:nvPr>
        </p:nvSpPr>
        <p:spPr/>
        <p:txBody>
          <a:bodyPr/>
          <a:lstStyle/>
          <a:p>
            <a:pPr>
              <a:defRPr/>
            </a:pPr>
            <a:fld id="{784C9A53-2807-443F-95F1-FC09F8C70C4E}" type="slidenum">
              <a:rPr lang="en-US" smtClean="0"/>
              <a:pPr>
                <a:defRPr/>
              </a:pPr>
              <a:t>18</a:t>
            </a:fld>
            <a:endParaRPr lang="en-US" dirty="0"/>
          </a:p>
        </p:txBody>
      </p:sp>
    </p:spTree>
    <p:extLst>
      <p:ext uri="{BB962C8B-B14F-4D97-AF65-F5344CB8AC3E}">
        <p14:creationId xmlns:p14="http://schemas.microsoft.com/office/powerpoint/2010/main" val="356226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4C9A53-2807-443F-95F1-FC09F8C70C4E}" type="slidenum">
              <a:rPr lang="en-US" smtClean="0"/>
              <a:pPr>
                <a:defRPr/>
              </a:pPr>
              <a:t>19</a:t>
            </a:fld>
            <a:endParaRPr lang="en-US" dirty="0"/>
          </a:p>
        </p:txBody>
      </p:sp>
    </p:spTree>
    <p:extLst>
      <p:ext uri="{BB962C8B-B14F-4D97-AF65-F5344CB8AC3E}">
        <p14:creationId xmlns:p14="http://schemas.microsoft.com/office/powerpoint/2010/main" val="353155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API Standard 653: tank inspection,</a:t>
            </a:r>
            <a:r>
              <a:rPr lang="en-US" baseline="0" dirty="0"/>
              <a:t> repair, alteration, reconstruction minimum requirements for maintaining the integrity of carbon and alloy steel tanks built to API standard 650 and its predecessor API 12C, also any steel tank constructed to a tank specification </a:t>
            </a:r>
            <a:endParaRPr lang="en-US" dirty="0"/>
          </a:p>
        </p:txBody>
      </p:sp>
      <p:sp>
        <p:nvSpPr>
          <p:cNvPr id="4" name="Slide Number Placeholder 3"/>
          <p:cNvSpPr>
            <a:spLocks noGrp="1"/>
          </p:cNvSpPr>
          <p:nvPr>
            <p:ph type="sldNum" sz="quarter" idx="10"/>
          </p:nvPr>
        </p:nvSpPr>
        <p:spPr/>
        <p:txBody>
          <a:bodyPr/>
          <a:lstStyle/>
          <a:p>
            <a:pPr>
              <a:defRPr/>
            </a:pPr>
            <a:fld id="{784C9A53-2807-443F-95F1-FC09F8C70C4E}" type="slidenum">
              <a:rPr lang="en-US" smtClean="0"/>
              <a:pPr>
                <a:defRPr/>
              </a:pPr>
              <a:t>21</a:t>
            </a:fld>
            <a:endParaRPr lang="en-US" dirty="0"/>
          </a:p>
        </p:txBody>
      </p:sp>
    </p:spTree>
    <p:extLst>
      <p:ext uri="{BB962C8B-B14F-4D97-AF65-F5344CB8AC3E}">
        <p14:creationId xmlns:p14="http://schemas.microsoft.com/office/powerpoint/2010/main" val="1169679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-disposed of</a:t>
            </a:r>
            <a:r>
              <a:rPr lang="en-US" baseline="0" dirty="0"/>
              <a:t> through incineration or placed in landfills </a:t>
            </a:r>
          </a:p>
          <a:p>
            <a:endParaRPr lang="en-US" baseline="0" dirty="0"/>
          </a:p>
          <a:p>
            <a:r>
              <a:rPr lang="en-US" baseline="0" dirty="0"/>
              <a:t>-bags, pillows, socks, spill kits, spill kit replacement components, drums, containers, supplier specific products</a:t>
            </a:r>
          </a:p>
          <a:p>
            <a:endParaRPr lang="en-US" baseline="0" dirty="0"/>
          </a:p>
          <a:p>
            <a:r>
              <a:rPr lang="en-US" baseline="0" dirty="0"/>
              <a:t>-pic: http://peatsorb.ca/index.php?id=22</a:t>
            </a:r>
            <a:endParaRPr lang="en-US" dirty="0"/>
          </a:p>
        </p:txBody>
      </p:sp>
      <p:sp>
        <p:nvSpPr>
          <p:cNvPr id="4" name="Slide Number Placeholder 3"/>
          <p:cNvSpPr>
            <a:spLocks noGrp="1"/>
          </p:cNvSpPr>
          <p:nvPr>
            <p:ph type="sldNum" sz="quarter" idx="10"/>
          </p:nvPr>
        </p:nvSpPr>
        <p:spPr/>
        <p:txBody>
          <a:bodyPr/>
          <a:lstStyle/>
          <a:p>
            <a:pPr>
              <a:defRPr/>
            </a:pPr>
            <a:fld id="{784C9A53-2807-443F-95F1-FC09F8C70C4E}" type="slidenum">
              <a:rPr lang="en-US" smtClean="0"/>
              <a:pPr>
                <a:defRPr/>
              </a:pPr>
              <a:t>22</a:t>
            </a:fld>
            <a:endParaRPr lang="en-US" dirty="0"/>
          </a:p>
        </p:txBody>
      </p:sp>
    </p:spTree>
    <p:extLst>
      <p:ext uri="{BB962C8B-B14F-4D97-AF65-F5344CB8AC3E}">
        <p14:creationId xmlns:p14="http://schemas.microsoft.com/office/powerpoint/2010/main" val="392131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algn="r" eaLnBrk="1" hangingPunct="1"/>
            <a:fld id="{6D198564-501D-49A0-88AF-26B3A92CAFE3}" type="slidenum">
              <a:rPr lang="en-US" sz="1200" b="0">
                <a:solidFill>
                  <a:schemeClr val="tx1"/>
                </a:solidFill>
                <a:latin typeface="Times New Roman" panose="02020603050405020304" pitchFamily="18" charset="0"/>
              </a:rPr>
              <a:pPr algn="r" eaLnBrk="1" hangingPunct="1"/>
              <a:t>24</a:t>
            </a:fld>
            <a:endParaRPr lang="en-US" sz="1200" b="0">
              <a:solidFill>
                <a:schemeClr val="tx1"/>
              </a:solidFill>
              <a:latin typeface="Times New Roman" panose="02020603050405020304"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Supplemental information:</a:t>
            </a:r>
            <a:r>
              <a:rPr lang="en-US"/>
              <a:t> </a:t>
            </a:r>
          </a:p>
          <a:p>
            <a:pPr eaLnBrk="1" hangingPunct="1"/>
            <a:r>
              <a:rPr lang="en-US"/>
              <a:t>This does not have to be a complex classroom type event, but it must occur.  If you can get it done on the back of a pickup or in a barn or house, and cover the necessary items, and document it, it will suffice.</a:t>
            </a:r>
          </a:p>
        </p:txBody>
      </p:sp>
    </p:spTree>
    <p:extLst>
      <p:ext uri="{BB962C8B-B14F-4D97-AF65-F5344CB8AC3E}">
        <p14:creationId xmlns:p14="http://schemas.microsoft.com/office/powerpoint/2010/main" val="77907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Supplemental information:</a:t>
            </a:r>
          </a:p>
          <a:p>
            <a:r>
              <a:rPr lang="en-US" sz="2000"/>
              <a:t>Milk spills must be immediately reported to the National Response Center (NRC) at 800-424-8802 or 1-202-426-2675. Because milk contains oil, the owner or operator of milk facility may be liable to clean up a spill and/or pay penalties issued under the authority of the Federal Water Pollution Control Act (Clean Water Act)</a:t>
            </a:r>
          </a:p>
          <a:p>
            <a:endParaRPr lang="en-US"/>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3F57C13A-1C16-4237-89AA-6778D6DED5EA}" type="slidenum">
              <a:rPr lang="en-US" sz="1200" b="0">
                <a:solidFill>
                  <a:schemeClr val="tx1"/>
                </a:solidFill>
                <a:latin typeface="Times New Roman" panose="02020603050405020304" pitchFamily="18" charset="0"/>
              </a:rPr>
              <a:pPr eaLnBrk="1" hangingPunct="1"/>
              <a:t>7</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5992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FD37A8BE-7022-42A1-B0F1-2C8012BD5895}" type="slidenum">
              <a:rPr lang="en-US" sz="1200" b="0">
                <a:solidFill>
                  <a:schemeClr val="tx1"/>
                </a:solidFill>
                <a:latin typeface="Times New Roman" panose="02020603050405020304" pitchFamily="18" charset="0"/>
              </a:rPr>
              <a:pPr eaLnBrk="1" hangingPunct="1"/>
              <a:t>8</a:t>
            </a:fld>
            <a:endParaRPr lang="en-US" sz="1200" b="0">
              <a:solidFill>
                <a:schemeClr val="tx1"/>
              </a:solidFill>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701675" y="4416425"/>
            <a:ext cx="5607050" cy="4183063"/>
          </a:xfrm>
          <a:ln/>
        </p:spPr>
        <p:txBody>
          <a:bodyPr/>
          <a:lstStyle/>
          <a:p>
            <a:pPr eaLnBrk="1" hangingPunct="1">
              <a:tabLst>
                <a:tab pos="465138" algn="l"/>
              </a:tabLst>
              <a:defRPr/>
            </a:pPr>
            <a:r>
              <a:rPr lang="en-US" b="1" dirty="0"/>
              <a:t>Supplemental information:</a:t>
            </a:r>
            <a:r>
              <a:rPr lang="en-US" dirty="0"/>
              <a:t> </a:t>
            </a:r>
          </a:p>
          <a:p>
            <a:pPr marL="171450" indent="-171450" eaLnBrk="1" hangingPunct="1">
              <a:buFont typeface="Arial" pitchFamily="34" charset="0"/>
              <a:buChar char="•"/>
              <a:tabLst>
                <a:tab pos="465138" algn="l"/>
              </a:tabLst>
              <a:defRPr/>
            </a:pPr>
            <a:r>
              <a:rPr lang="en-US" dirty="0"/>
              <a:t>Exempt </a:t>
            </a:r>
            <a:r>
              <a:rPr lang="en-US" dirty="0">
                <a:cs typeface="Times New Roman" pitchFamily="18" charset="0"/>
              </a:rPr>
              <a:t>pesticide application equipment and related mix containers f</a:t>
            </a:r>
            <a:r>
              <a:rPr lang="en-US" dirty="0"/>
              <a:t>rom general applicability and capacity calculation.</a:t>
            </a:r>
          </a:p>
          <a:p>
            <a:pPr marL="171450" indent="-171450" eaLnBrk="1" hangingPunct="1">
              <a:buFont typeface="Arial" pitchFamily="34" charset="0"/>
              <a:buChar char="•"/>
              <a:tabLst>
                <a:tab pos="465138" algn="l"/>
              </a:tabLst>
              <a:defRPr/>
            </a:pPr>
            <a:r>
              <a:rPr lang="en-US" dirty="0"/>
              <a:t>This equipment includes:</a:t>
            </a:r>
          </a:p>
          <a:p>
            <a:pPr marL="628650" lvl="1" indent="-171450" eaLnBrk="1" hangingPunct="1">
              <a:buFont typeface="Wingdings" pitchFamily="2" charset="2"/>
              <a:buChar char="§"/>
              <a:tabLst>
                <a:tab pos="465138" algn="l"/>
              </a:tabLst>
              <a:defRPr/>
            </a:pPr>
            <a:r>
              <a:rPr lang="en-US" dirty="0"/>
              <a:t>ground boom applicators</a:t>
            </a:r>
          </a:p>
          <a:p>
            <a:pPr marL="628650" lvl="1" indent="-171450" eaLnBrk="1" hangingPunct="1">
              <a:buFont typeface="Wingdings" pitchFamily="2" charset="2"/>
              <a:buChar char="§"/>
              <a:tabLst>
                <a:tab pos="465138" algn="l"/>
              </a:tabLst>
              <a:defRPr/>
            </a:pPr>
            <a:r>
              <a:rPr lang="en-US" dirty="0"/>
              <a:t>airblast sprayers,</a:t>
            </a:r>
          </a:p>
          <a:p>
            <a:pPr marL="628650" lvl="1" indent="-171450" eaLnBrk="1" hangingPunct="1">
              <a:buFont typeface="Wingdings" pitchFamily="2" charset="2"/>
              <a:buChar char="§"/>
              <a:tabLst>
                <a:tab pos="465138" algn="l"/>
              </a:tabLst>
              <a:defRPr/>
            </a:pPr>
            <a:r>
              <a:rPr lang="en-US" dirty="0"/>
              <a:t>specialty aircraft that are used to apply measured quantities of pesticides to crops and/or soil</a:t>
            </a:r>
          </a:p>
        </p:txBody>
      </p:sp>
    </p:spTree>
    <p:extLst>
      <p:ext uri="{BB962C8B-B14F-4D97-AF65-F5344CB8AC3E}">
        <p14:creationId xmlns:p14="http://schemas.microsoft.com/office/powerpoint/2010/main" val="162346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sz="2000" b="1"/>
              <a:t>Supplemental Information:</a:t>
            </a:r>
          </a:p>
          <a:p>
            <a:pPr marL="0" lvl="1"/>
            <a:r>
              <a:rPr lang="en-US" sz="2000"/>
              <a:t>Because milk contains oil, the owner or operator of a milk facility may be liable to clean up a spill and/or pay penalties issued under the authority of the Federal Water Pollution Control Act</a:t>
            </a:r>
          </a:p>
          <a:p>
            <a:endParaRPr lang="en-US"/>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b="1">
                <a:solidFill>
                  <a:srgbClr val="FF0000"/>
                </a:solidFill>
                <a:latin typeface="Tahoma" panose="020B0604030504040204" pitchFamily="34" charset="0"/>
              </a:defRPr>
            </a:lvl1pPr>
            <a:lvl2pPr marL="742950" indent="-285750" defTabSz="931863" eaLnBrk="0" hangingPunct="0">
              <a:defRPr sz="2600" b="1">
                <a:solidFill>
                  <a:srgbClr val="FF0000"/>
                </a:solidFill>
                <a:latin typeface="Tahoma" panose="020B0604030504040204" pitchFamily="34" charset="0"/>
              </a:defRPr>
            </a:lvl2pPr>
            <a:lvl3pPr marL="1143000" indent="-228600" defTabSz="931863" eaLnBrk="0" hangingPunct="0">
              <a:defRPr sz="2600" b="1">
                <a:solidFill>
                  <a:srgbClr val="FF0000"/>
                </a:solidFill>
                <a:latin typeface="Tahoma" panose="020B0604030504040204" pitchFamily="34" charset="0"/>
              </a:defRPr>
            </a:lvl3pPr>
            <a:lvl4pPr marL="1600200" indent="-228600" defTabSz="931863" eaLnBrk="0" hangingPunct="0">
              <a:defRPr sz="2600" b="1">
                <a:solidFill>
                  <a:srgbClr val="FF0000"/>
                </a:solidFill>
                <a:latin typeface="Tahoma" panose="020B0604030504040204" pitchFamily="34" charset="0"/>
              </a:defRPr>
            </a:lvl4pPr>
            <a:lvl5pPr marL="2057400" indent="-228600" defTabSz="931863" eaLnBrk="0" hangingPunct="0">
              <a:defRPr sz="2600" b="1">
                <a:solidFill>
                  <a:srgbClr val="FF0000"/>
                </a:solidFill>
                <a:latin typeface="Tahoma" panose="020B0604030504040204" pitchFamily="34" charset="0"/>
              </a:defRPr>
            </a:lvl5pPr>
            <a:lvl6pPr marL="2514600" indent="-228600" defTabSz="931863" eaLnBrk="0" fontAlgn="base" hangingPunct="0">
              <a:spcBef>
                <a:spcPct val="0"/>
              </a:spcBef>
              <a:spcAft>
                <a:spcPct val="0"/>
              </a:spcAft>
              <a:defRPr sz="2600" b="1">
                <a:solidFill>
                  <a:srgbClr val="FF0000"/>
                </a:solidFill>
                <a:latin typeface="Tahoma" panose="020B0604030504040204" pitchFamily="34" charset="0"/>
              </a:defRPr>
            </a:lvl6pPr>
            <a:lvl7pPr marL="2971800" indent="-228600" defTabSz="931863" eaLnBrk="0" fontAlgn="base" hangingPunct="0">
              <a:spcBef>
                <a:spcPct val="0"/>
              </a:spcBef>
              <a:spcAft>
                <a:spcPct val="0"/>
              </a:spcAft>
              <a:defRPr sz="2600" b="1">
                <a:solidFill>
                  <a:srgbClr val="FF0000"/>
                </a:solidFill>
                <a:latin typeface="Tahoma" panose="020B0604030504040204" pitchFamily="34" charset="0"/>
              </a:defRPr>
            </a:lvl7pPr>
            <a:lvl8pPr marL="3429000" indent="-228600" defTabSz="931863" eaLnBrk="0" fontAlgn="base" hangingPunct="0">
              <a:spcBef>
                <a:spcPct val="0"/>
              </a:spcBef>
              <a:spcAft>
                <a:spcPct val="0"/>
              </a:spcAft>
              <a:defRPr sz="2600" b="1">
                <a:solidFill>
                  <a:srgbClr val="FF0000"/>
                </a:solidFill>
                <a:latin typeface="Tahoma" panose="020B0604030504040204" pitchFamily="34" charset="0"/>
              </a:defRPr>
            </a:lvl8pPr>
            <a:lvl9pPr marL="3886200" indent="-228600" defTabSz="931863" eaLnBrk="0" fontAlgn="base" hangingPunct="0">
              <a:spcBef>
                <a:spcPct val="0"/>
              </a:spcBef>
              <a:spcAft>
                <a:spcPct val="0"/>
              </a:spcAft>
              <a:defRPr sz="2600" b="1">
                <a:solidFill>
                  <a:srgbClr val="FF0000"/>
                </a:solidFill>
                <a:latin typeface="Tahoma" panose="020B0604030504040204" pitchFamily="34" charset="0"/>
              </a:defRPr>
            </a:lvl9pPr>
          </a:lstStyle>
          <a:p>
            <a:pPr eaLnBrk="1" hangingPunct="1"/>
            <a:fld id="{CC7345F6-F4E4-4732-A886-228897ACBFB9}" type="slidenum">
              <a:rPr lang="en-US" sz="1200" b="0">
                <a:solidFill>
                  <a:schemeClr val="tx1"/>
                </a:solidFill>
                <a:latin typeface="Times New Roman" panose="02020603050405020304" pitchFamily="18" charset="0"/>
              </a:rPr>
              <a:pPr eaLnBrk="1" hangingPunct="1"/>
              <a:t>10</a:t>
            </a:fld>
            <a:endParaRPr 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0892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a:t>
            </a:r>
            <a:r>
              <a:rPr lang="en-US" dirty="0"/>
              <a:t>is subject to the Discharge of Oil regulation? Any person in charge of a vessel or of an onshore or offshore facility is subject to the reporting requirements of the Discharge of Oil regulation if it discharges a harmful quantity of oil to U.S. navigable waters, adjoining shorelines, or the contiguous zone, or in connection with activities under the Outer Continental Shelf Lands Act or Deepwater Port Act of 1974, or which may affect natural resources under exclusive U.S. authority. </a:t>
            </a:r>
            <a:endParaRPr lang="en-US" baseline="0" dirty="0"/>
          </a:p>
        </p:txBody>
      </p:sp>
      <p:sp>
        <p:nvSpPr>
          <p:cNvPr id="4" name="Slide Number Placeholder 3"/>
          <p:cNvSpPr>
            <a:spLocks noGrp="1"/>
          </p:cNvSpPr>
          <p:nvPr>
            <p:ph type="sldNum" sz="quarter" idx="10"/>
          </p:nvPr>
        </p:nvSpPr>
        <p:spPr/>
        <p:txBody>
          <a:bodyPr/>
          <a:lstStyle/>
          <a:p>
            <a:pPr>
              <a:defRPr/>
            </a:pPr>
            <a:fld id="{784C9A53-2807-443F-95F1-FC09F8C70C4E}" type="slidenum">
              <a:rPr lang="en-US" smtClean="0"/>
              <a:pPr>
                <a:defRPr/>
              </a:pPr>
              <a:t>11</a:t>
            </a:fld>
            <a:endParaRPr lang="en-US" dirty="0"/>
          </a:p>
        </p:txBody>
      </p:sp>
    </p:spTree>
    <p:extLst>
      <p:ext uri="{BB962C8B-B14F-4D97-AF65-F5344CB8AC3E}">
        <p14:creationId xmlns:p14="http://schemas.microsoft.com/office/powerpoint/2010/main" val="235215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-MDE</a:t>
            </a:r>
            <a:r>
              <a:rPr lang="en-US" baseline="0" dirty="0"/>
              <a:t> spill form found online and within our SPCC</a:t>
            </a:r>
            <a:endParaRPr lang="en-US" dirty="0"/>
          </a:p>
        </p:txBody>
      </p:sp>
      <p:sp>
        <p:nvSpPr>
          <p:cNvPr id="4" name="Slide Number Placeholder 3"/>
          <p:cNvSpPr>
            <a:spLocks noGrp="1"/>
          </p:cNvSpPr>
          <p:nvPr>
            <p:ph type="sldNum" sz="quarter" idx="10"/>
          </p:nvPr>
        </p:nvSpPr>
        <p:spPr/>
        <p:txBody>
          <a:bodyPr/>
          <a:lstStyle/>
          <a:p>
            <a:pPr>
              <a:defRPr/>
            </a:pPr>
            <a:fld id="{784C9A53-2807-443F-95F1-FC09F8C70C4E}" type="slidenum">
              <a:rPr lang="en-US" smtClean="0"/>
              <a:pPr>
                <a:defRPr/>
              </a:pPr>
              <a:t>12</a:t>
            </a:fld>
            <a:endParaRPr lang="en-US" dirty="0"/>
          </a:p>
        </p:txBody>
      </p:sp>
    </p:spTree>
    <p:extLst>
      <p:ext uri="{BB962C8B-B14F-4D97-AF65-F5344CB8AC3E}">
        <p14:creationId xmlns:p14="http://schemas.microsoft.com/office/powerpoint/2010/main" val="1814992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Weirs: dam-like structure with a notch through which oil may flow to be collected</a:t>
            </a:r>
          </a:p>
        </p:txBody>
      </p:sp>
      <p:sp>
        <p:nvSpPr>
          <p:cNvPr id="4" name="Slide Number Placeholder 3"/>
          <p:cNvSpPr>
            <a:spLocks noGrp="1"/>
          </p:cNvSpPr>
          <p:nvPr>
            <p:ph type="sldNum" sz="quarter" idx="10"/>
          </p:nvPr>
        </p:nvSpPr>
        <p:spPr/>
        <p:txBody>
          <a:bodyPr/>
          <a:lstStyle/>
          <a:p>
            <a:pPr>
              <a:defRPr/>
            </a:pPr>
            <a:fld id="{784C9A53-2807-443F-95F1-FC09F8C70C4E}" type="slidenum">
              <a:rPr lang="en-US" smtClean="0"/>
              <a:pPr>
                <a:defRPr/>
              </a:pPr>
              <a:t>13</a:t>
            </a:fld>
            <a:endParaRPr lang="en-US" dirty="0"/>
          </a:p>
        </p:txBody>
      </p:sp>
    </p:spTree>
    <p:extLst>
      <p:ext uri="{BB962C8B-B14F-4D97-AF65-F5344CB8AC3E}">
        <p14:creationId xmlns:p14="http://schemas.microsoft.com/office/powerpoint/2010/main" val="22282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4C9A53-2807-443F-95F1-FC09F8C70C4E}" type="slidenum">
              <a:rPr lang="en-US" smtClean="0"/>
              <a:pPr>
                <a:defRPr/>
              </a:pPr>
              <a:t>14</a:t>
            </a:fld>
            <a:endParaRPr lang="en-US" dirty="0"/>
          </a:p>
        </p:txBody>
      </p:sp>
    </p:spTree>
    <p:extLst>
      <p:ext uri="{BB962C8B-B14F-4D97-AF65-F5344CB8AC3E}">
        <p14:creationId xmlns:p14="http://schemas.microsoft.com/office/powerpoint/2010/main" val="7211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4C9A53-2807-443F-95F1-FC09F8C70C4E}" type="slidenum">
              <a:rPr lang="en-US" smtClean="0"/>
              <a:pPr>
                <a:defRPr/>
              </a:pPr>
              <a:t>15</a:t>
            </a:fld>
            <a:endParaRPr lang="en-US" dirty="0"/>
          </a:p>
        </p:txBody>
      </p:sp>
    </p:spTree>
    <p:extLst>
      <p:ext uri="{BB962C8B-B14F-4D97-AF65-F5344CB8AC3E}">
        <p14:creationId xmlns:p14="http://schemas.microsoft.com/office/powerpoint/2010/main" val="942028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76200" y="2190750"/>
            <a:ext cx="9296400" cy="762000"/>
          </a:xfrm>
          <a:prstGeom prst="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Title 6"/>
          <p:cNvSpPr>
            <a:spLocks noGrp="1"/>
          </p:cNvSpPr>
          <p:nvPr>
            <p:ph type="title" hasCustomPrompt="1"/>
          </p:nvPr>
        </p:nvSpPr>
        <p:spPr>
          <a:xfrm>
            <a:off x="457200" y="2343150"/>
            <a:ext cx="8229600" cy="269747"/>
          </a:xfrm>
          <a:solidFill>
            <a:schemeClr val="bg2"/>
          </a:solidFill>
          <a:ln>
            <a:noFill/>
          </a:ln>
        </p:spPr>
        <p:txBody>
          <a:bodyPr>
            <a:normAutofit/>
          </a:bodyPr>
          <a:lstStyle>
            <a:lvl1pPr algn="ctr">
              <a:defRPr sz="2600" b="1"/>
            </a:lvl1pPr>
          </a:lstStyle>
          <a:p>
            <a:r>
              <a:rPr lang="en-US" dirty="0"/>
              <a:t>Presentation Title</a:t>
            </a:r>
          </a:p>
        </p:txBody>
      </p:sp>
      <p:sp>
        <p:nvSpPr>
          <p:cNvPr id="9" name="Text Placeholder 8"/>
          <p:cNvSpPr>
            <a:spLocks noGrp="1"/>
          </p:cNvSpPr>
          <p:nvPr>
            <p:ph type="body" sz="quarter" idx="10" hasCustomPrompt="1"/>
          </p:nvPr>
        </p:nvSpPr>
        <p:spPr>
          <a:xfrm>
            <a:off x="457200" y="2665476"/>
            <a:ext cx="8229600" cy="192023"/>
          </a:xfrm>
          <a:solidFill>
            <a:schemeClr val="bg2"/>
          </a:solidFill>
          <a:ln>
            <a:noFill/>
          </a:ln>
        </p:spPr>
        <p:txBody>
          <a:bodyPr anchor="ctr">
            <a:normAutofit/>
          </a:bodyPr>
          <a:lstStyle>
            <a:lvl1pPr marL="0" indent="0" algn="ctr">
              <a:buNone/>
              <a:defRPr sz="1600" baseline="0"/>
            </a:lvl1pPr>
            <a:lvl2pPr marL="457200" indent="0">
              <a:buNone/>
              <a:defRPr/>
            </a:lvl2pPr>
            <a:lvl3pPr marL="914400" indent="0" algn="ctr">
              <a:buNone/>
              <a:defRPr sz="1600" baseline="0"/>
            </a:lvl3pPr>
          </a:lstStyle>
          <a:p>
            <a:pPr lvl="0"/>
            <a:r>
              <a:rPr lang="en-US" dirty="0"/>
              <a:t>Subtitle / Division / Unit / Department</a:t>
            </a:r>
          </a:p>
        </p:txBody>
      </p:sp>
      <p:pic>
        <p:nvPicPr>
          <p:cNvPr id="12" name="Picture 11" descr="UMD_primary_mark_vertica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67100" y="4080128"/>
            <a:ext cx="2209800" cy="1023874"/>
          </a:xfrm>
          <a:prstGeom prst="rect">
            <a:avLst/>
          </a:prstGeom>
        </p:spPr>
      </p:pic>
    </p:spTree>
    <p:extLst>
      <p:ext uri="{BB962C8B-B14F-4D97-AF65-F5344CB8AC3E}">
        <p14:creationId xmlns:p14="http://schemas.microsoft.com/office/powerpoint/2010/main" val="172055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Slide Number Placeholder 5"/>
          <p:cNvSpPr>
            <a:spLocks noGrp="1"/>
          </p:cNvSpPr>
          <p:nvPr>
            <p:ph type="sldNum" sz="quarter" idx="12"/>
          </p:nvPr>
        </p:nvSpPr>
        <p:spPr>
          <a:xfrm>
            <a:off x="6553200" y="4767263"/>
            <a:ext cx="2133600" cy="273844"/>
          </a:xfrm>
        </p:spPr>
        <p:txBody>
          <a:bodyPr/>
          <a:lstStyle>
            <a:lvl1pPr>
              <a:defRPr sz="1000" spc="300"/>
            </a:lvl1pPr>
          </a:lstStyle>
          <a:p>
            <a:fld id="{90969C1B-43C2-D04D-AF8B-04FFAC00E192}" type="slidenum">
              <a:rPr lang="en-US" smtClean="0"/>
              <a:t>‹#›</a:t>
            </a:fld>
            <a:endParaRPr lang="en-US" dirty="0"/>
          </a:p>
        </p:txBody>
      </p:sp>
      <p:cxnSp>
        <p:nvCxnSpPr>
          <p:cNvPr id="9" name="Straight Connector 8"/>
          <p:cNvCxnSpPr/>
          <p:nvPr userDrawn="1"/>
        </p:nvCxnSpPr>
        <p:spPr>
          <a:xfrm>
            <a:off x="457200" y="46863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UMD_primary_mar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573" y="4706154"/>
            <a:ext cx="1524000" cy="426720"/>
          </a:xfrm>
          <a:prstGeom prst="rect">
            <a:avLst/>
          </a:prstGeom>
        </p:spPr>
      </p:pic>
      <p:pic>
        <p:nvPicPr>
          <p:cNvPr id="13" name="Picture 12" descr="FearlessIde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400" y="4800599"/>
            <a:ext cx="1943100" cy="278770"/>
          </a:xfrm>
          <a:prstGeom prst="rect">
            <a:avLst/>
          </a:prstGeom>
        </p:spPr>
      </p:pic>
    </p:spTree>
    <p:extLst>
      <p:ext uri="{BB962C8B-B14F-4D97-AF65-F5344CB8AC3E}">
        <p14:creationId xmlns:p14="http://schemas.microsoft.com/office/powerpoint/2010/main" val="196842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Picture 6" descr="UMD_primary_mark_vertical_white_black_typ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9901" y="2114550"/>
            <a:ext cx="3114081" cy="1446215"/>
          </a:xfrm>
          <a:prstGeom prst="rect">
            <a:avLst/>
          </a:prstGeom>
        </p:spPr>
      </p:pic>
      <p:sp>
        <p:nvSpPr>
          <p:cNvPr id="10" name="Text Placeholder 9"/>
          <p:cNvSpPr>
            <a:spLocks noGrp="1"/>
          </p:cNvSpPr>
          <p:nvPr>
            <p:ph type="body" sz="quarter" idx="10" hasCustomPrompt="1"/>
          </p:nvPr>
        </p:nvSpPr>
        <p:spPr>
          <a:xfrm>
            <a:off x="0" y="3943350"/>
            <a:ext cx="9144000" cy="1200150"/>
          </a:xfrm>
        </p:spPr>
        <p:txBody>
          <a:bodyPr anchor="ctr"/>
          <a:lstStyle>
            <a:lvl1pPr algn="ctr">
              <a:defRPr sz="1300" b="1">
                <a:solidFill>
                  <a:schemeClr val="bg2"/>
                </a:solidFill>
              </a:defRPr>
            </a:lvl1pPr>
          </a:lstStyle>
          <a:p>
            <a:r>
              <a:rPr lang="en-US" sz="1000" dirty="0"/>
              <a:t>CONTACT INFORMATION</a:t>
            </a:r>
          </a:p>
          <a:p>
            <a:r>
              <a:rPr lang="en-US" b="0" dirty="0"/>
              <a:t>First and Last Name</a:t>
            </a:r>
          </a:p>
          <a:p>
            <a:r>
              <a:rPr lang="en-US" b="0" dirty="0"/>
              <a:t>Campus Address / Room Number / College Park, MD 20742</a:t>
            </a:r>
          </a:p>
          <a:p>
            <a:r>
              <a:rPr lang="en-US" b="0" dirty="0"/>
              <a:t>phone: 301.450.XXXX / email: </a:t>
            </a:r>
            <a:r>
              <a:rPr lang="en-US" b="0" dirty="0" err="1"/>
              <a:t>xxxxxxx@umd.edu</a:t>
            </a:r>
            <a:endParaRPr lang="en-US" b="0" dirty="0"/>
          </a:p>
        </p:txBody>
      </p:sp>
    </p:spTree>
    <p:extLst>
      <p:ext uri="{BB962C8B-B14F-4D97-AF65-F5344CB8AC3E}">
        <p14:creationId xmlns:p14="http://schemas.microsoft.com/office/powerpoint/2010/main" val="83629445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1" y="114300"/>
            <a:ext cx="7878763" cy="857250"/>
          </a:xfrm>
        </p:spPr>
        <p:txBody>
          <a:bodyPr/>
          <a:lstStyle/>
          <a:p>
            <a:r>
              <a:rPr lang="en-US"/>
              <a:t>Click to edit Master title style</a:t>
            </a:r>
          </a:p>
        </p:txBody>
      </p:sp>
      <p:sp>
        <p:nvSpPr>
          <p:cNvPr id="3" name="Text Placeholder 2"/>
          <p:cNvSpPr>
            <a:spLocks noGrp="1"/>
          </p:cNvSpPr>
          <p:nvPr>
            <p:ph type="body" sz="half" idx="1"/>
          </p:nvPr>
        </p:nvSpPr>
        <p:spPr>
          <a:xfrm>
            <a:off x="1066801" y="1257300"/>
            <a:ext cx="3833813"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53013" y="1257300"/>
            <a:ext cx="3833812" cy="174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53013" y="3114675"/>
            <a:ext cx="3833812" cy="174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272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1" y="114300"/>
            <a:ext cx="7878763" cy="857250"/>
          </a:xfrm>
        </p:spPr>
        <p:txBody>
          <a:bodyPr/>
          <a:lstStyle/>
          <a:p>
            <a:r>
              <a:rPr lang="en-US"/>
              <a:t>Click to edit Master title style</a:t>
            </a:r>
          </a:p>
        </p:txBody>
      </p:sp>
      <p:sp>
        <p:nvSpPr>
          <p:cNvPr id="3" name="Text Placeholder 2"/>
          <p:cNvSpPr>
            <a:spLocks noGrp="1"/>
          </p:cNvSpPr>
          <p:nvPr>
            <p:ph type="body" sz="half" idx="1"/>
          </p:nvPr>
        </p:nvSpPr>
        <p:spPr>
          <a:xfrm>
            <a:off x="1066801" y="1257300"/>
            <a:ext cx="3833813"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53013" y="1257300"/>
            <a:ext cx="383381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89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108585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12"/>
          </p:nvPr>
        </p:nvSpPr>
        <p:spPr>
          <a:xfrm>
            <a:off x="6553200" y="4767263"/>
            <a:ext cx="2133600" cy="273844"/>
          </a:xfrm>
        </p:spPr>
        <p:txBody>
          <a:bodyPr/>
          <a:lstStyle>
            <a:lvl1pPr>
              <a:defRPr sz="1000" spc="300"/>
            </a:lvl1pPr>
          </a:lstStyle>
          <a:p>
            <a:fld id="{90969C1B-43C2-D04D-AF8B-04FFAC00E192}" type="slidenum">
              <a:rPr lang="en-US" smtClean="0"/>
              <a:t>‹#›</a:t>
            </a:fld>
            <a:endParaRPr lang="en-US" dirty="0"/>
          </a:p>
        </p:txBody>
      </p:sp>
      <p:cxnSp>
        <p:nvCxnSpPr>
          <p:cNvPr id="10" name="Straight Connector 9"/>
          <p:cNvCxnSpPr/>
          <p:nvPr userDrawn="1"/>
        </p:nvCxnSpPr>
        <p:spPr>
          <a:xfrm>
            <a:off x="457200" y="46863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UMD_primary_mar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573" y="4706154"/>
            <a:ext cx="1524000" cy="426720"/>
          </a:xfrm>
          <a:prstGeom prst="rect">
            <a:avLst/>
          </a:prstGeom>
        </p:spPr>
      </p:pic>
      <p:pic>
        <p:nvPicPr>
          <p:cNvPr id="12" name="Picture 11" descr="FearlessIde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400" y="4800599"/>
            <a:ext cx="1943100" cy="278770"/>
          </a:xfrm>
          <a:prstGeom prst="rect">
            <a:avLst/>
          </a:prstGeom>
        </p:spPr>
      </p:pic>
    </p:spTree>
    <p:extLst>
      <p:ext uri="{BB962C8B-B14F-4D97-AF65-F5344CB8AC3E}">
        <p14:creationId xmlns:p14="http://schemas.microsoft.com/office/powerpoint/2010/main" val="332842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with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108585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12"/>
          </p:nvPr>
        </p:nvSpPr>
        <p:spPr>
          <a:xfrm>
            <a:off x="6553200" y="4767263"/>
            <a:ext cx="2133600" cy="273844"/>
          </a:xfrm>
        </p:spPr>
        <p:txBody>
          <a:bodyPr/>
          <a:lstStyle>
            <a:lvl1pPr>
              <a:defRPr sz="1000" spc="300"/>
            </a:lvl1pPr>
          </a:lstStyle>
          <a:p>
            <a:fld id="{90969C1B-43C2-D04D-AF8B-04FFAC00E192}" type="slidenum">
              <a:rPr lang="en-US" smtClean="0"/>
              <a:t>‹#›</a:t>
            </a:fld>
            <a:endParaRPr lang="en-US" dirty="0"/>
          </a:p>
        </p:txBody>
      </p:sp>
      <p:cxnSp>
        <p:nvCxnSpPr>
          <p:cNvPr id="10" name="Straight Connector 9"/>
          <p:cNvCxnSpPr/>
          <p:nvPr userDrawn="1"/>
        </p:nvCxnSpPr>
        <p:spPr>
          <a:xfrm>
            <a:off x="457200" y="46863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UMD_primary_mar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573" y="4706154"/>
            <a:ext cx="1524000" cy="426720"/>
          </a:xfrm>
          <a:prstGeom prst="rect">
            <a:avLst/>
          </a:prstGeom>
        </p:spPr>
      </p:pic>
      <p:pic>
        <p:nvPicPr>
          <p:cNvPr id="14" name="Picture 13" descr="FearlessIde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400" y="4800599"/>
            <a:ext cx="1943100" cy="278770"/>
          </a:xfrm>
          <a:prstGeom prst="rect">
            <a:avLst/>
          </a:prstGeom>
        </p:spPr>
      </p:pic>
    </p:spTree>
    <p:extLst>
      <p:ext uri="{BB962C8B-B14F-4D97-AF65-F5344CB8AC3E}">
        <p14:creationId xmlns:p14="http://schemas.microsoft.com/office/powerpoint/2010/main" val="361829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with Numb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 typeface="+mj-lt"/>
              <a:buNone/>
              <a:defRPr/>
            </a:lvl1pPr>
            <a:lvl2pPr marL="971550" indent="-51435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000" spc="300"/>
            </a:lvl1pPr>
          </a:lstStyle>
          <a:p>
            <a:fld id="{90969C1B-43C2-D04D-AF8B-04FFAC00E192}" type="slidenum">
              <a:rPr lang="en-US" smtClean="0"/>
              <a:t>‹#›</a:t>
            </a:fld>
            <a:endParaRPr lang="en-US" dirty="0"/>
          </a:p>
        </p:txBody>
      </p:sp>
      <p:cxnSp>
        <p:nvCxnSpPr>
          <p:cNvPr id="7" name="Straight Connector 6"/>
          <p:cNvCxnSpPr/>
          <p:nvPr userDrawn="1"/>
        </p:nvCxnSpPr>
        <p:spPr>
          <a:xfrm>
            <a:off x="457200" y="108585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57200" y="46863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UMD_primary_mar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573" y="4706154"/>
            <a:ext cx="1524000" cy="426720"/>
          </a:xfrm>
          <a:prstGeom prst="rect">
            <a:avLst/>
          </a:prstGeom>
        </p:spPr>
      </p:pic>
      <p:pic>
        <p:nvPicPr>
          <p:cNvPr id="12" name="Picture 11" descr="FearlessIde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400" y="4800599"/>
            <a:ext cx="1943100" cy="278770"/>
          </a:xfrm>
          <a:prstGeom prst="rect">
            <a:avLst/>
          </a:prstGeom>
        </p:spPr>
      </p:pic>
    </p:spTree>
    <p:extLst>
      <p:ext uri="{BB962C8B-B14F-4D97-AF65-F5344CB8AC3E}">
        <p14:creationId xmlns:p14="http://schemas.microsoft.com/office/powerpoint/2010/main" val="20964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7200" y="108585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12"/>
          </p:nvPr>
        </p:nvSpPr>
        <p:spPr>
          <a:xfrm>
            <a:off x="6553200" y="4767263"/>
            <a:ext cx="2133600" cy="273844"/>
          </a:xfrm>
        </p:spPr>
        <p:txBody>
          <a:bodyPr/>
          <a:lstStyle>
            <a:lvl1pPr>
              <a:defRPr sz="1000" spc="300"/>
            </a:lvl1pPr>
          </a:lstStyle>
          <a:p>
            <a:fld id="{90969C1B-43C2-D04D-AF8B-04FFAC00E192}" type="slidenum">
              <a:rPr lang="en-US" smtClean="0"/>
              <a:t>‹#›</a:t>
            </a:fld>
            <a:endParaRPr lang="en-US" dirty="0"/>
          </a:p>
        </p:txBody>
      </p:sp>
      <p:cxnSp>
        <p:nvCxnSpPr>
          <p:cNvPr id="10" name="Straight Connector 9"/>
          <p:cNvCxnSpPr/>
          <p:nvPr userDrawn="1"/>
        </p:nvCxnSpPr>
        <p:spPr>
          <a:xfrm>
            <a:off x="457200" y="46863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UMD_primary_mar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573" y="4706154"/>
            <a:ext cx="1524000" cy="426720"/>
          </a:xfrm>
          <a:prstGeom prst="rect">
            <a:avLst/>
          </a:prstGeom>
        </p:spPr>
      </p:pic>
      <p:pic>
        <p:nvPicPr>
          <p:cNvPr id="14" name="Picture 13" descr="FearlessIde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400" y="4800599"/>
            <a:ext cx="1943100" cy="278770"/>
          </a:xfrm>
          <a:prstGeom prst="rect">
            <a:avLst/>
          </a:prstGeom>
        </p:spPr>
      </p:pic>
    </p:spTree>
    <p:extLst>
      <p:ext uri="{BB962C8B-B14F-4D97-AF65-F5344CB8AC3E}">
        <p14:creationId xmlns:p14="http://schemas.microsoft.com/office/powerpoint/2010/main" val="22121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14450"/>
            <a:ext cx="388620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794272"/>
            <a:ext cx="3886200" cy="28348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314450"/>
            <a:ext cx="388620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0" y="1794272"/>
            <a:ext cx="3886200" cy="28348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457200" y="108585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572000" y="1314450"/>
            <a:ext cx="0" cy="308610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a:spLocks noGrp="1"/>
          </p:cNvSpPr>
          <p:nvPr>
            <p:ph type="sldNum" sz="quarter" idx="12"/>
          </p:nvPr>
        </p:nvSpPr>
        <p:spPr>
          <a:xfrm>
            <a:off x="6553200" y="4767263"/>
            <a:ext cx="2133600" cy="273844"/>
          </a:xfrm>
        </p:spPr>
        <p:txBody>
          <a:bodyPr/>
          <a:lstStyle>
            <a:lvl1pPr>
              <a:defRPr sz="1000" spc="300"/>
            </a:lvl1pPr>
          </a:lstStyle>
          <a:p>
            <a:fld id="{90969C1B-43C2-D04D-AF8B-04FFAC00E192}" type="slidenum">
              <a:rPr lang="en-US" smtClean="0"/>
              <a:t>‹#›</a:t>
            </a:fld>
            <a:endParaRPr lang="en-US" dirty="0"/>
          </a:p>
        </p:txBody>
      </p:sp>
      <p:cxnSp>
        <p:nvCxnSpPr>
          <p:cNvPr id="14" name="Straight Connector 13"/>
          <p:cNvCxnSpPr/>
          <p:nvPr userDrawn="1"/>
        </p:nvCxnSpPr>
        <p:spPr>
          <a:xfrm>
            <a:off x="457200" y="46863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UMD_primary_mar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573" y="4706154"/>
            <a:ext cx="1524000" cy="426720"/>
          </a:xfrm>
          <a:prstGeom prst="rect">
            <a:avLst/>
          </a:prstGeom>
        </p:spPr>
      </p:pic>
      <p:pic>
        <p:nvPicPr>
          <p:cNvPr id="18" name="Picture 17" descr="FearlessIde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400" y="4800599"/>
            <a:ext cx="1943100" cy="278770"/>
          </a:xfrm>
          <a:prstGeom prst="rect">
            <a:avLst/>
          </a:prstGeom>
        </p:spPr>
      </p:pic>
    </p:spTree>
    <p:extLst>
      <p:ext uri="{BB962C8B-B14F-4D97-AF65-F5344CB8AC3E}">
        <p14:creationId xmlns:p14="http://schemas.microsoft.com/office/powerpoint/2010/main" val="213979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457200" y="108585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6553200" y="4767263"/>
            <a:ext cx="2133600" cy="273844"/>
          </a:xfrm>
        </p:spPr>
        <p:txBody>
          <a:bodyPr/>
          <a:lstStyle>
            <a:lvl1pPr>
              <a:defRPr sz="1000" spc="300"/>
            </a:lvl1pPr>
          </a:lstStyle>
          <a:p>
            <a:fld id="{90969C1B-43C2-D04D-AF8B-04FFAC00E192}" type="slidenum">
              <a:rPr lang="en-US" smtClean="0"/>
              <a:t>‹#›</a:t>
            </a:fld>
            <a:endParaRPr lang="en-US" dirty="0"/>
          </a:p>
        </p:txBody>
      </p:sp>
      <p:cxnSp>
        <p:nvCxnSpPr>
          <p:cNvPr id="8" name="Straight Connector 7"/>
          <p:cNvCxnSpPr/>
          <p:nvPr userDrawn="1"/>
        </p:nvCxnSpPr>
        <p:spPr>
          <a:xfrm>
            <a:off x="457200" y="46863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UMD_primary_mar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573" y="4706154"/>
            <a:ext cx="1524000" cy="426720"/>
          </a:xfrm>
          <a:prstGeom prst="rect">
            <a:avLst/>
          </a:prstGeom>
        </p:spPr>
      </p:pic>
      <p:pic>
        <p:nvPicPr>
          <p:cNvPr id="12" name="Picture 11" descr="FearlessIde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400" y="4800599"/>
            <a:ext cx="1943100" cy="278770"/>
          </a:xfrm>
          <a:prstGeom prst="rect">
            <a:avLst/>
          </a:prstGeom>
        </p:spPr>
      </p:pic>
    </p:spTree>
    <p:extLst>
      <p:ext uri="{BB962C8B-B14F-4D97-AF65-F5344CB8AC3E}">
        <p14:creationId xmlns:p14="http://schemas.microsoft.com/office/powerpoint/2010/main" val="79256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767263"/>
            <a:ext cx="2133600" cy="273844"/>
          </a:xfrm>
        </p:spPr>
        <p:txBody>
          <a:bodyPr/>
          <a:lstStyle>
            <a:lvl1pPr>
              <a:defRPr sz="1000" spc="300"/>
            </a:lvl1pPr>
          </a:lstStyle>
          <a:p>
            <a:fld id="{90969C1B-43C2-D04D-AF8B-04FFAC00E192}" type="slidenum">
              <a:rPr lang="en-US" smtClean="0"/>
              <a:t>‹#›</a:t>
            </a:fld>
            <a:endParaRPr lang="en-US" dirty="0"/>
          </a:p>
        </p:txBody>
      </p:sp>
      <p:cxnSp>
        <p:nvCxnSpPr>
          <p:cNvPr id="6" name="Straight Connector 5"/>
          <p:cNvCxnSpPr/>
          <p:nvPr userDrawn="1"/>
        </p:nvCxnSpPr>
        <p:spPr>
          <a:xfrm>
            <a:off x="457200" y="46863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UMD_primary_mar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573" y="4706154"/>
            <a:ext cx="1524000" cy="426720"/>
          </a:xfrm>
          <a:prstGeom prst="rect">
            <a:avLst/>
          </a:prstGeom>
        </p:spPr>
      </p:pic>
      <p:pic>
        <p:nvPicPr>
          <p:cNvPr id="10" name="Picture 9" descr="FearlessIde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400" y="4800599"/>
            <a:ext cx="1943100" cy="278770"/>
          </a:xfrm>
          <a:prstGeom prst="rect">
            <a:avLst/>
          </a:prstGeom>
        </p:spPr>
      </p:pic>
    </p:spTree>
    <p:extLst>
      <p:ext uri="{BB962C8B-B14F-4D97-AF65-F5344CB8AC3E}">
        <p14:creationId xmlns:p14="http://schemas.microsoft.com/office/powerpoint/2010/main" val="423709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Slide Number Placeholder 5"/>
          <p:cNvSpPr>
            <a:spLocks noGrp="1"/>
          </p:cNvSpPr>
          <p:nvPr>
            <p:ph type="sldNum" sz="quarter" idx="12"/>
          </p:nvPr>
        </p:nvSpPr>
        <p:spPr>
          <a:xfrm>
            <a:off x="6553200" y="4767263"/>
            <a:ext cx="2133600" cy="273844"/>
          </a:xfrm>
        </p:spPr>
        <p:txBody>
          <a:bodyPr/>
          <a:lstStyle>
            <a:lvl1pPr>
              <a:defRPr sz="1000" spc="300"/>
            </a:lvl1pPr>
          </a:lstStyle>
          <a:p>
            <a:fld id="{90969C1B-43C2-D04D-AF8B-04FFAC00E192}" type="slidenum">
              <a:rPr lang="en-US" smtClean="0"/>
              <a:t>‹#›</a:t>
            </a:fld>
            <a:endParaRPr lang="en-US" dirty="0"/>
          </a:p>
        </p:txBody>
      </p:sp>
      <p:cxnSp>
        <p:nvCxnSpPr>
          <p:cNvPr id="9" name="Straight Connector 8"/>
          <p:cNvCxnSpPr/>
          <p:nvPr userDrawn="1"/>
        </p:nvCxnSpPr>
        <p:spPr>
          <a:xfrm>
            <a:off x="457200" y="4686300"/>
            <a:ext cx="8229600" cy="0"/>
          </a:xfrm>
          <a:prstGeom prst="line">
            <a:avLst/>
          </a:prstGeom>
          <a:ln>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UMD_primary_mar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573" y="4706154"/>
            <a:ext cx="1524000" cy="426720"/>
          </a:xfrm>
          <a:prstGeom prst="rect">
            <a:avLst/>
          </a:prstGeom>
        </p:spPr>
      </p:pic>
      <p:pic>
        <p:nvPicPr>
          <p:cNvPr id="13" name="Picture 12" descr="FearlessIdeas-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400" y="4800599"/>
            <a:ext cx="1943100" cy="278770"/>
          </a:xfrm>
          <a:prstGeom prst="rect">
            <a:avLst/>
          </a:prstGeom>
        </p:spPr>
      </p:pic>
    </p:spTree>
    <p:extLst>
      <p:ext uri="{BB962C8B-B14F-4D97-AF65-F5344CB8AC3E}">
        <p14:creationId xmlns:p14="http://schemas.microsoft.com/office/powerpoint/2010/main" val="149978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F4B6720-8676-4024-8F34-F93F8520B194}" type="datetimeFigureOut">
              <a:rPr lang="en-US" smtClean="0"/>
              <a:t>5/6/2019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FEARLESS IDEAS</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2FC878-51C5-4BBD-8D29-A8054A8A69D6}" type="slidenum">
              <a:rPr lang="en-US" smtClean="0"/>
              <a:t>‹#›</a:t>
            </a:fld>
            <a:endParaRPr lang="en-US"/>
          </a:p>
        </p:txBody>
      </p:sp>
    </p:spTree>
    <p:extLst>
      <p:ext uri="{BB962C8B-B14F-4D97-AF65-F5344CB8AC3E}">
        <p14:creationId xmlns:p14="http://schemas.microsoft.com/office/powerpoint/2010/main" val="3348115448"/>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50" r:id="rId3"/>
    <p:sldLayoutId id="2147483673" r:id="rId4"/>
    <p:sldLayoutId id="2147483652" r:id="rId5"/>
    <p:sldLayoutId id="2147483653" r:id="rId6"/>
    <p:sldLayoutId id="2147483654" r:id="rId7"/>
    <p:sldLayoutId id="2147483655" r:id="rId8"/>
    <p:sldLayoutId id="2147483656" r:id="rId9"/>
    <p:sldLayoutId id="2147483657" r:id="rId10"/>
    <p:sldLayoutId id="2147483675" r:id="rId11"/>
    <p:sldLayoutId id="2147483676" r:id="rId12"/>
    <p:sldLayoutId id="2147483677" r:id="rId13"/>
  </p:sldLayoutIdLst>
  <p:txStyles>
    <p:titleStyle>
      <a:lvl1pPr algn="l" defTabSz="914400" rtl="0" eaLnBrk="1" latinLnBrk="0" hangingPunct="1">
        <a:spcBef>
          <a:spcPct val="0"/>
        </a:spcBef>
        <a:buNone/>
        <a:defRPr sz="3400" b="1" kern="1200">
          <a:solidFill>
            <a:schemeClr val="accent1"/>
          </a:solidFill>
          <a:latin typeface="+mj-lt"/>
          <a:ea typeface="+mj-ea"/>
          <a:cs typeface="+mj-cs"/>
        </a:defRPr>
      </a:lvl1pPr>
    </p:titleStyle>
    <p:bodyStyle>
      <a:lvl1pPr marL="0" indent="0" algn="l" defTabSz="914400" rtl="0" eaLnBrk="1" latinLnBrk="0" hangingPunct="1">
        <a:spcBef>
          <a:spcPct val="20000"/>
        </a:spcBef>
        <a:buClr>
          <a:schemeClr val="accent1"/>
        </a:buClr>
        <a:buSzPct val="68000"/>
        <a:buFont typeface="Arial"/>
        <a:buNone/>
        <a:defRPr sz="3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68000"/>
        <a:buFont typeface="Arial"/>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SzPct val="68000"/>
        <a:buFont typeface="Arial"/>
        <a:buChar char="•"/>
        <a:defRPr sz="21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SzPct val="68000"/>
        <a:buFont typeface="Arial"/>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SzPct val="68000"/>
        <a:buFont typeface="Arial"/>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Environmental Safety, Sustainability &amp; Risk</a:t>
            </a:r>
          </a:p>
        </p:txBody>
      </p:sp>
      <p:sp>
        <p:nvSpPr>
          <p:cNvPr id="4" name="Text Placeholder 3"/>
          <p:cNvSpPr>
            <a:spLocks noGrp="1"/>
          </p:cNvSpPr>
          <p:nvPr>
            <p:ph type="body" sz="quarter" idx="10"/>
          </p:nvPr>
        </p:nvSpPr>
        <p:spPr/>
        <p:txBody>
          <a:bodyPr>
            <a:normAutofit fontScale="47500" lnSpcReduction="20000"/>
          </a:bodyPr>
          <a:lstStyle/>
          <a:p>
            <a:r>
              <a:rPr lang="en-US" dirty="0"/>
              <a:t>Spill Prevention, Control, and Countermeasures (SPCC) for Farms</a:t>
            </a:r>
          </a:p>
        </p:txBody>
      </p:sp>
    </p:spTree>
    <p:extLst>
      <p:ext uri="{BB962C8B-B14F-4D97-AF65-F5344CB8AC3E}">
        <p14:creationId xmlns:p14="http://schemas.microsoft.com/office/powerpoint/2010/main" val="2941228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380999" y="205979"/>
            <a:ext cx="8616553" cy="857250"/>
          </a:xfrm>
        </p:spPr>
        <p:txBody>
          <a:bodyPr>
            <a:noAutofit/>
          </a:bodyPr>
          <a:lstStyle/>
          <a:p>
            <a:pPr>
              <a:defRPr/>
            </a:pPr>
            <a:r>
              <a:rPr lang="en-US" sz="3200" dirty="0"/>
              <a:t>Milk and Milk Product Container Exemption</a:t>
            </a:r>
          </a:p>
        </p:txBody>
      </p:sp>
      <p:sp>
        <p:nvSpPr>
          <p:cNvPr id="75779" name="Rectangle 3"/>
          <p:cNvSpPr>
            <a:spLocks noGrp="1" noChangeArrowheads="1"/>
          </p:cNvSpPr>
          <p:nvPr>
            <p:ph idx="1"/>
          </p:nvPr>
        </p:nvSpPr>
        <p:spPr>
          <a:xfrm>
            <a:off x="457200" y="1131690"/>
            <a:ext cx="5715000" cy="3462933"/>
          </a:xfrm>
        </p:spPr>
        <p:txBody>
          <a:bodyPr>
            <a:normAutofit lnSpcReduction="10000"/>
          </a:bodyPr>
          <a:lstStyle/>
          <a:p>
            <a:pPr>
              <a:spcBef>
                <a:spcPts val="450"/>
              </a:spcBef>
              <a:spcAft>
                <a:spcPct val="0"/>
              </a:spcAft>
            </a:pPr>
            <a:r>
              <a:rPr lang="en-US" sz="2000" dirty="0"/>
              <a:t>All milk and milk product containers, associated piping and appurtenances are exempt from the SPCC rule</a:t>
            </a:r>
          </a:p>
          <a:p>
            <a:pPr lvl="1">
              <a:spcBef>
                <a:spcPts val="450"/>
              </a:spcBef>
              <a:spcAft>
                <a:spcPct val="0"/>
              </a:spcAft>
              <a:buFont typeface="Wingdings" panose="05000000000000000000" pitchFamily="2" charset="2"/>
              <a:buChar char="§"/>
            </a:pPr>
            <a:r>
              <a:rPr lang="en-US" sz="1600" dirty="0"/>
              <a:t>Excluded from facility oil storage capacity calculation when determining SPCC applicability</a:t>
            </a:r>
          </a:p>
          <a:p>
            <a:pPr lvl="1">
              <a:spcBef>
                <a:spcPts val="450"/>
              </a:spcBef>
              <a:spcAft>
                <a:spcPct val="0"/>
              </a:spcAft>
              <a:buFont typeface="Wingdings" panose="05000000000000000000" pitchFamily="2" charset="2"/>
              <a:buChar char="§"/>
            </a:pPr>
            <a:r>
              <a:rPr lang="en-US" sz="1600" dirty="0"/>
              <a:t>Exemption also includes all milk handling and transfer activities</a:t>
            </a:r>
          </a:p>
          <a:p>
            <a:pPr lvl="1">
              <a:spcBef>
                <a:spcPts val="450"/>
              </a:spcBef>
              <a:spcAft>
                <a:spcPct val="0"/>
              </a:spcAft>
              <a:buFont typeface="Wingdings" panose="05000000000000000000" pitchFamily="2" charset="2"/>
              <a:buChar char="§"/>
            </a:pPr>
            <a:r>
              <a:rPr lang="en-US" sz="1600" dirty="0"/>
              <a:t>Milk product examples include cheese, yogurt and ice cream</a:t>
            </a:r>
          </a:p>
          <a:p>
            <a:pPr lvl="1">
              <a:spcBef>
                <a:spcPts val="450"/>
              </a:spcBef>
              <a:spcAft>
                <a:spcPct val="0"/>
              </a:spcAft>
              <a:buFont typeface="Wingdings" panose="05000000000000000000" pitchFamily="2" charset="2"/>
              <a:buChar char="§"/>
            </a:pPr>
            <a:endParaRPr lang="en-US" sz="1050" dirty="0"/>
          </a:p>
          <a:p>
            <a:pPr>
              <a:spcBef>
                <a:spcPts val="450"/>
              </a:spcBef>
              <a:spcAft>
                <a:spcPct val="0"/>
              </a:spcAft>
            </a:pPr>
            <a:r>
              <a:rPr lang="en-US" sz="2000" dirty="0"/>
              <a:t>Does not impact the potential liability of milk spills </a:t>
            </a:r>
            <a:endParaRPr lang="en-US" sz="1600" dirty="0">
              <a:solidFill>
                <a:srgbClr val="FFFF00"/>
              </a:solidFill>
            </a:endParaRPr>
          </a:p>
        </p:txBody>
      </p:sp>
      <p:sp>
        <p:nvSpPr>
          <p:cNvPr id="7" name="TextBox 6"/>
          <p:cNvSpPr txBox="1"/>
          <p:nvPr/>
        </p:nvSpPr>
        <p:spPr>
          <a:xfrm>
            <a:off x="6172200" y="3273935"/>
            <a:ext cx="2825353" cy="1338828"/>
          </a:xfrm>
          <a:prstGeom prst="rect">
            <a:avLst/>
          </a:prstGeom>
          <a:solidFill>
            <a:schemeClr val="bg1">
              <a:lumMod val="20000"/>
              <a:lumOff val="80000"/>
            </a:schemeClr>
          </a:solidFill>
        </p:spPr>
        <p:txBody>
          <a:bodyPr>
            <a:spAutoFit/>
          </a:bodyPr>
          <a:lstStyle/>
          <a:p>
            <a:pPr marL="0" lvl="1" algn="ctr">
              <a:defRPr/>
            </a:pPr>
            <a:r>
              <a:rPr lang="en-US" sz="1350" dirty="0">
                <a:solidFill>
                  <a:schemeClr val="bg1">
                    <a:lumMod val="50000"/>
                  </a:schemeClr>
                </a:solidFill>
              </a:rPr>
              <a:t>Immediately report milk and other oil spills to navigable waters or adjoining shorelines to the National Response Center (NRC) at  </a:t>
            </a:r>
            <a:r>
              <a:rPr lang="en-US" sz="1350" dirty="0">
                <a:solidFill>
                  <a:srgbClr val="C00000"/>
                </a:solidFill>
              </a:rPr>
              <a:t>800-424-8802 or </a:t>
            </a:r>
            <a:br>
              <a:rPr lang="en-US" sz="1350" dirty="0">
                <a:solidFill>
                  <a:srgbClr val="C00000"/>
                </a:solidFill>
              </a:rPr>
            </a:br>
            <a:r>
              <a:rPr lang="en-US" sz="1350" dirty="0">
                <a:solidFill>
                  <a:srgbClr val="C00000"/>
                </a:solidFill>
              </a:rPr>
              <a:t>202-426-2675</a:t>
            </a:r>
            <a:endParaRPr lang="en-US" sz="1350" dirty="0"/>
          </a:p>
        </p:txBody>
      </p:sp>
      <p:pic>
        <p:nvPicPr>
          <p:cNvPr id="75781" name="Picture 4" descr="C:\Documents and Settings\PFLEMI02\Local Settings\Temporary Internet Files\Content.IE5\E8QTKIUP\MC90019787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216" y="2185109"/>
            <a:ext cx="2169319" cy="10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Response Center (NRC)</a:t>
            </a:r>
          </a:p>
        </p:txBody>
      </p:sp>
      <p:sp>
        <p:nvSpPr>
          <p:cNvPr id="3" name="Content Placeholder 2"/>
          <p:cNvSpPr>
            <a:spLocks noGrp="1"/>
          </p:cNvSpPr>
          <p:nvPr>
            <p:ph sz="half" idx="1"/>
          </p:nvPr>
        </p:nvSpPr>
        <p:spPr>
          <a:xfrm>
            <a:off x="457200" y="1200150"/>
            <a:ext cx="4876800" cy="3428999"/>
          </a:xfrm>
        </p:spPr>
        <p:txBody>
          <a:bodyPr>
            <a:noAutofit/>
          </a:bodyPr>
          <a:lstStyle/>
          <a:p>
            <a:pPr marL="457200" indent="-457200">
              <a:buFont typeface="Arial" panose="020B0604020202020204" pitchFamily="34" charset="0"/>
              <a:buChar char="•"/>
            </a:pPr>
            <a:r>
              <a:rPr lang="en-US" sz="1800" dirty="0"/>
              <a:t>The Discharge of Oil regulation provides the framework for determining whether an oil discharge to inland and coastal waters or adjoining shorelines should be reported to the National Response Center at 1-800-424-8802</a:t>
            </a:r>
          </a:p>
          <a:p>
            <a:pPr marL="457200" indent="-457200">
              <a:buFont typeface="Arial" panose="020B0604020202020204" pitchFamily="34" charset="0"/>
              <a:buChar char="•"/>
            </a:pPr>
            <a:r>
              <a:rPr lang="en-US" sz="1800" dirty="0"/>
              <a:t>Any person in charge of a vessel, onshore or offshore facility must notify NRC once there is knowledge of a discharge</a:t>
            </a:r>
          </a:p>
          <a:p>
            <a:pPr marL="457200" indent="-457200">
              <a:buFont typeface="Arial" panose="020B0604020202020204" pitchFamily="34" charset="0"/>
              <a:buChar char="•"/>
            </a:pPr>
            <a:r>
              <a:rPr lang="en-US" sz="1800" dirty="0"/>
              <a:t>NRC will relay discharge information to EPA or USCG</a:t>
            </a:r>
          </a:p>
        </p:txBody>
      </p:sp>
      <p:pic>
        <p:nvPicPr>
          <p:cNvPr id="8" name="Content Placeholder 7"/>
          <p:cNvPicPr>
            <a:picLocks noGrp="1" noChangeAspect="1"/>
          </p:cNvPicPr>
          <p:nvPr>
            <p:ph sz="half" idx="2"/>
          </p:nvPr>
        </p:nvPicPr>
        <p:blipFill>
          <a:blip r:embed="rId3"/>
          <a:stretch>
            <a:fillRect/>
          </a:stretch>
        </p:blipFill>
        <p:spPr>
          <a:xfrm>
            <a:off x="5393817" y="1200150"/>
            <a:ext cx="2547365" cy="3394075"/>
          </a:xfrm>
          <a:prstGeom prst="rect">
            <a:avLst/>
          </a:prstGeom>
        </p:spPr>
      </p:pic>
    </p:spTree>
    <p:extLst>
      <p:ext uri="{BB962C8B-B14F-4D97-AF65-F5344CB8AC3E}">
        <p14:creationId xmlns:p14="http://schemas.microsoft.com/office/powerpoint/2010/main" val="3458355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MDE Reporting Requirements</a:t>
            </a:r>
          </a:p>
        </p:txBody>
      </p:sp>
      <p:sp>
        <p:nvSpPr>
          <p:cNvPr id="3" name="Content Placeholder 2"/>
          <p:cNvSpPr>
            <a:spLocks noGrp="1"/>
          </p:cNvSpPr>
          <p:nvPr>
            <p:ph sz="half" idx="1"/>
          </p:nvPr>
        </p:nvSpPr>
        <p:spPr/>
        <p:txBody>
          <a:bodyPr>
            <a:normAutofit fontScale="92500" lnSpcReduction="20000"/>
          </a:bodyPr>
          <a:lstStyle/>
          <a:p>
            <a:pPr marL="285750" indent="-285750">
              <a:buFont typeface="Arial" panose="020B0604020202020204" pitchFamily="34" charset="0"/>
              <a:buChar char="•"/>
            </a:pPr>
            <a:r>
              <a:rPr lang="en-US" sz="1500" dirty="0"/>
              <a:t>Report to MDE Emergency Response Division (1-866-633-4686) if an oil spill or discharge of </a:t>
            </a:r>
            <a:r>
              <a:rPr lang="en-US" sz="1500" b="1" i="1" u="sng" dirty="0">
                <a:effectLst>
                  <a:outerShdw blurRad="38100" dist="38100" dir="2700000" algn="tl">
                    <a:srgbClr val="000000">
                      <a:alpha val="43137"/>
                    </a:srgbClr>
                  </a:outerShdw>
                </a:effectLst>
              </a:rPr>
              <a:t>ANY</a:t>
            </a:r>
            <a:r>
              <a:rPr lang="en-US" sz="1500" dirty="0"/>
              <a:t> quantity occurs</a:t>
            </a:r>
          </a:p>
          <a:p>
            <a:pPr marL="742950" lvl="1" indent="-285750">
              <a:buFont typeface="Arial" panose="020B0604020202020204" pitchFamily="34" charset="0"/>
              <a:buChar char="•"/>
            </a:pPr>
            <a:r>
              <a:rPr lang="en-US" sz="1500" i="1" dirty="0"/>
              <a:t>Within </a:t>
            </a:r>
            <a:r>
              <a:rPr lang="en-US" sz="1500" b="1" i="1" u="sng" dirty="0"/>
              <a:t>two</a:t>
            </a:r>
            <a:r>
              <a:rPr lang="en-US" sz="1500" i="1" dirty="0"/>
              <a:t> hours after the detection of a spill</a:t>
            </a:r>
          </a:p>
          <a:p>
            <a:pPr marL="285750" indent="-285750">
              <a:buFont typeface="Arial" panose="020B0604020202020204" pitchFamily="34" charset="0"/>
              <a:buChar char="•"/>
            </a:pPr>
            <a:r>
              <a:rPr lang="en-US" sz="1500" dirty="0"/>
              <a:t>Verbal report must include:</a:t>
            </a:r>
          </a:p>
          <a:p>
            <a:pPr marL="742950" lvl="1" indent="-285750">
              <a:buFont typeface="Arial" panose="020B0604020202020204" pitchFamily="34" charset="0"/>
              <a:buChar char="•"/>
            </a:pPr>
            <a:r>
              <a:rPr lang="en-US" sz="1500" dirty="0"/>
              <a:t>Time and location of discharge</a:t>
            </a:r>
          </a:p>
          <a:p>
            <a:pPr marL="742950" lvl="1" indent="-285750">
              <a:buFont typeface="Arial" panose="020B0604020202020204" pitchFamily="34" charset="0"/>
              <a:buChar char="•"/>
            </a:pPr>
            <a:r>
              <a:rPr lang="en-US" sz="1500" dirty="0"/>
              <a:t>Type of facility involved</a:t>
            </a:r>
          </a:p>
          <a:p>
            <a:pPr marL="742950" lvl="1" indent="-285750">
              <a:buFont typeface="Arial" panose="020B0604020202020204" pitchFamily="34" charset="0"/>
              <a:buChar char="•"/>
            </a:pPr>
            <a:r>
              <a:rPr lang="en-US" sz="1500" dirty="0"/>
              <a:t>Type and quantity of oil spilled</a:t>
            </a:r>
          </a:p>
          <a:p>
            <a:pPr marL="742950" lvl="1" indent="-285750">
              <a:buFont typeface="Arial" panose="020B0604020202020204" pitchFamily="34" charset="0"/>
              <a:buChar char="•"/>
            </a:pPr>
            <a:r>
              <a:rPr lang="en-US" sz="1500" dirty="0"/>
              <a:t>Assistance required</a:t>
            </a:r>
          </a:p>
          <a:p>
            <a:pPr marL="742950" lvl="1" indent="-285750">
              <a:buFont typeface="Arial" panose="020B0604020202020204" pitchFamily="34" charset="0"/>
              <a:buChar char="•"/>
            </a:pPr>
            <a:r>
              <a:rPr lang="en-US" sz="1500" dirty="0"/>
              <a:t>Name, address, telephone number of person making report</a:t>
            </a:r>
          </a:p>
          <a:p>
            <a:pPr marL="742950" lvl="1" indent="-285750">
              <a:buFont typeface="Arial" panose="020B0604020202020204" pitchFamily="34" charset="0"/>
              <a:buChar char="•"/>
            </a:pPr>
            <a:r>
              <a:rPr lang="en-US" sz="1500" dirty="0"/>
              <a:t>Other pertinent info as requested by MDE</a:t>
            </a:r>
          </a:p>
          <a:p>
            <a:pPr marL="285750" indent="-285750">
              <a:buFont typeface="Arial" panose="020B0604020202020204" pitchFamily="34" charset="0"/>
              <a:buChar char="•"/>
            </a:pPr>
            <a:r>
              <a:rPr lang="en-US" sz="1500" dirty="0"/>
              <a:t>Within ten working days after completion of spill cleanup, a written report of the discharge must be submitted to MDE</a:t>
            </a:r>
          </a:p>
        </p:txBody>
      </p:sp>
      <p:pic>
        <p:nvPicPr>
          <p:cNvPr id="5" name="Content Placeholder 4"/>
          <p:cNvPicPr>
            <a:picLocks noGrp="1" noChangeAspect="1"/>
          </p:cNvPicPr>
          <p:nvPr>
            <p:ph sz="half" idx="2"/>
          </p:nvPr>
        </p:nvPicPr>
        <p:blipFill>
          <a:blip r:embed="rId3"/>
          <a:stretch>
            <a:fillRect/>
          </a:stretch>
        </p:blipFill>
        <p:spPr>
          <a:xfrm>
            <a:off x="5357930" y="1169138"/>
            <a:ext cx="2643069" cy="3425087"/>
          </a:xfrm>
          <a:prstGeom prst="rect">
            <a:avLst/>
          </a:prstGeom>
        </p:spPr>
      </p:pic>
    </p:spTree>
    <p:extLst>
      <p:ext uri="{BB962C8B-B14F-4D97-AF65-F5344CB8AC3E}">
        <p14:creationId xmlns:p14="http://schemas.microsoft.com/office/powerpoint/2010/main" val="694503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kern="0" dirty="0"/>
              <a:t>Secondary Containment</a:t>
            </a:r>
            <a:endParaRPr lang="en-US" dirty="0"/>
          </a:p>
        </p:txBody>
      </p:sp>
      <p:sp>
        <p:nvSpPr>
          <p:cNvPr id="3" name="Content Placeholder 2"/>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sz="2400" dirty="0"/>
              <a:t>All areas and equipment with the potential for a discharge are subject to general secondary containment provision, 112.7(c). </a:t>
            </a:r>
          </a:p>
          <a:p>
            <a:pPr marL="742950" lvl="1" indent="-285750">
              <a:buFont typeface="Arial" panose="020B0604020202020204" pitchFamily="34" charset="0"/>
              <a:buChar char="•"/>
            </a:pPr>
            <a:r>
              <a:rPr lang="en-US" sz="1800" dirty="0"/>
              <a:t>Oil-filled operational equipment</a:t>
            </a:r>
          </a:p>
          <a:p>
            <a:pPr marL="742950" lvl="1" indent="-285750">
              <a:buFont typeface="Arial" panose="020B0604020202020204" pitchFamily="34" charset="0"/>
              <a:buChar char="•"/>
            </a:pPr>
            <a:r>
              <a:rPr lang="en-US" sz="1800" dirty="0"/>
              <a:t>Loading/unloading areas</a:t>
            </a:r>
          </a:p>
          <a:p>
            <a:pPr marL="742950" lvl="1" indent="-285750">
              <a:buFont typeface="Arial" panose="020B0604020202020204" pitchFamily="34" charset="0"/>
              <a:buChar char="•"/>
            </a:pPr>
            <a:r>
              <a:rPr lang="en-US" sz="1800" dirty="0"/>
              <a:t>Piping</a:t>
            </a:r>
          </a:p>
          <a:p>
            <a:pPr marL="742950" lvl="1" indent="-285750">
              <a:buFont typeface="Arial" panose="020B0604020202020204" pitchFamily="34" charset="0"/>
              <a:buChar char="•"/>
            </a:pPr>
            <a:r>
              <a:rPr lang="en-US" sz="1800" dirty="0"/>
              <a:t>Mobile refuelers/ non-transportation related tank trucks </a:t>
            </a:r>
          </a:p>
          <a:p>
            <a:pPr marL="285750" indent="-285750">
              <a:buFont typeface="Arial" panose="020B0604020202020204" pitchFamily="34" charset="0"/>
              <a:buChar char="•"/>
            </a:pPr>
            <a:r>
              <a:rPr lang="en-US" sz="2400" dirty="0"/>
              <a:t>Purpose is to contain or divert to prevent discharge: dikes, berms, retaining walls, curbing, drip pans, sumps, culverting, gutters, weirs, booms, spill diversion ponds, retention ponds, sorbent</a:t>
            </a:r>
            <a:endParaRPr lang="en-US" sz="1800" dirty="0"/>
          </a:p>
          <a:p>
            <a:pPr lvl="1"/>
            <a:endParaRPr lang="en-US" sz="1350" dirty="0"/>
          </a:p>
          <a:p>
            <a:pPr marL="342900" lvl="1"/>
            <a:endParaRPr lang="en-US" sz="1350" dirty="0"/>
          </a:p>
        </p:txBody>
      </p:sp>
    </p:spTree>
    <p:extLst>
      <p:ext uri="{BB962C8B-B14F-4D97-AF65-F5344CB8AC3E}">
        <p14:creationId xmlns:p14="http://schemas.microsoft.com/office/powerpoint/2010/main" val="129187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Secondary Containment</a:t>
            </a:r>
          </a:p>
        </p:txBody>
      </p:sp>
      <p:sp>
        <p:nvSpPr>
          <p:cNvPr id="3" name="Content Placeholder 2"/>
          <p:cNvSpPr>
            <a:spLocks noGrp="1"/>
          </p:cNvSpPr>
          <p:nvPr>
            <p:ph sz="half" idx="1"/>
          </p:nvPr>
        </p:nvSpPr>
        <p:spPr>
          <a:xfrm>
            <a:off x="457200" y="1200151"/>
            <a:ext cx="4038600" cy="3581399"/>
          </a:xfrm>
        </p:spPr>
        <p:txBody>
          <a:bodyPr>
            <a:normAutofit fontScale="55000" lnSpcReduction="20000"/>
          </a:bodyPr>
          <a:lstStyle/>
          <a:p>
            <a:r>
              <a:rPr lang="en-US" sz="2400" dirty="0"/>
              <a:t>Active secondary containment is when an employee personally contains a spill, </a:t>
            </a:r>
          </a:p>
          <a:p>
            <a:pPr marL="800100" lvl="1" indent="-342900">
              <a:buFont typeface="Arial" panose="020B0604020202020204" pitchFamily="34" charset="0"/>
              <a:buChar char="•"/>
            </a:pPr>
            <a:r>
              <a:rPr lang="en-US" sz="2200" dirty="0"/>
              <a:t>Deploying drain covers before a spill happens.</a:t>
            </a:r>
          </a:p>
          <a:p>
            <a:pPr marL="800100" lvl="1" indent="-342900">
              <a:buFont typeface="Arial" panose="020B0604020202020204" pitchFamily="34" charset="0"/>
              <a:buChar char="•"/>
            </a:pPr>
            <a:r>
              <a:rPr lang="en-US" sz="2200" dirty="0"/>
              <a:t>Deploying drain covers after a spill has occurred, but before the spill reaches a drain</a:t>
            </a:r>
          </a:p>
          <a:p>
            <a:pPr marL="800100" lvl="1" indent="-342900">
              <a:buFont typeface="Arial" panose="020B0604020202020204" pitchFamily="34" charset="0"/>
              <a:buChar char="•"/>
            </a:pPr>
            <a:r>
              <a:rPr lang="en-US" sz="2200" dirty="0"/>
              <a:t>Using a spill kit in the event of an oil discharge</a:t>
            </a:r>
          </a:p>
          <a:p>
            <a:pPr marL="800100" lvl="1" indent="-342900">
              <a:buFont typeface="Arial" panose="020B0604020202020204" pitchFamily="34" charset="0"/>
              <a:buChar char="•"/>
            </a:pPr>
            <a:r>
              <a:rPr lang="en-US" sz="2200" dirty="0"/>
              <a:t>Closing a gate valve prior to a discharge</a:t>
            </a:r>
            <a:br>
              <a:rPr lang="en-US" sz="2000" dirty="0"/>
            </a:br>
            <a:endParaRPr lang="en-US" sz="2000" dirty="0"/>
          </a:p>
          <a:p>
            <a:pPr marL="0" lvl="1"/>
            <a:r>
              <a:rPr lang="en-US" sz="2400" dirty="0"/>
              <a:t>Passive secondary containment does not require deployment or the action of an employee or employees to contain a spill.</a:t>
            </a:r>
          </a:p>
          <a:p>
            <a:pPr marL="800100" lvl="1" indent="-342900">
              <a:buFont typeface="Arial" panose="020B0604020202020204" pitchFamily="34" charset="0"/>
              <a:buChar char="•"/>
            </a:pPr>
            <a:r>
              <a:rPr lang="en-US" sz="2200" dirty="0"/>
              <a:t>Placing containment pallets or decks under drums and other containers</a:t>
            </a:r>
          </a:p>
          <a:p>
            <a:pPr marL="800100" lvl="1" indent="-342900">
              <a:buFont typeface="Arial" panose="020B0604020202020204" pitchFamily="34" charset="0"/>
              <a:buChar char="•"/>
            </a:pPr>
            <a:r>
              <a:rPr lang="en-US" sz="2200" dirty="0"/>
              <a:t>Surrounding machines and containers with berms</a:t>
            </a:r>
          </a:p>
          <a:p>
            <a:pPr marL="800100" lvl="1" indent="-342900">
              <a:buFont typeface="Arial" panose="020B0604020202020204" pitchFamily="34" charset="0"/>
              <a:buChar char="•"/>
            </a:pPr>
            <a:r>
              <a:rPr lang="en-US" sz="2200" dirty="0"/>
              <a:t>Erecting retaining walls around machines and containers</a:t>
            </a:r>
          </a:p>
          <a:p>
            <a:pPr marL="800100" lvl="1" indent="-342900">
              <a:buFont typeface="Arial" panose="020B0604020202020204" pitchFamily="34" charset="0"/>
              <a:buChar char="•"/>
            </a:pPr>
            <a:r>
              <a:rPr lang="en-US" sz="2200" dirty="0"/>
              <a:t>Placing drip trays under leaky machines and containers</a:t>
            </a:r>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5198942" y="1395932"/>
            <a:ext cx="1566249" cy="1174687"/>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1185248"/>
            <a:ext cx="2108201" cy="158115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2903321"/>
            <a:ext cx="2834877" cy="1594618"/>
          </a:xfrm>
          <a:prstGeom prst="rect">
            <a:avLst/>
          </a:prstGeom>
        </p:spPr>
      </p:pic>
    </p:spTree>
    <p:extLst>
      <p:ext uri="{BB962C8B-B14F-4D97-AF65-F5344CB8AC3E}">
        <p14:creationId xmlns:p14="http://schemas.microsoft.com/office/powerpoint/2010/main" val="610913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Containers</a:t>
            </a:r>
          </a:p>
        </p:txBody>
      </p:sp>
      <p:sp>
        <p:nvSpPr>
          <p:cNvPr id="3" name="Content Placeholder 2"/>
          <p:cNvSpPr>
            <a:spLocks noGrp="1"/>
          </p:cNvSpPr>
          <p:nvPr>
            <p:ph sz="half" idx="1"/>
          </p:nvPr>
        </p:nvSpPr>
        <p:spPr/>
        <p:txBody>
          <a:bodyPr/>
          <a:lstStyle/>
          <a:p>
            <a:pPr marL="457200" indent="-457200">
              <a:buFont typeface="Arial" panose="020B0604020202020204" pitchFamily="34" charset="0"/>
              <a:buChar char="•"/>
            </a:pPr>
            <a:r>
              <a:rPr lang="en-US" dirty="0"/>
              <a:t>Drums placed on spill pallets </a:t>
            </a:r>
          </a:p>
          <a:p>
            <a:pPr marL="457200" indent="-457200">
              <a:buFont typeface="Arial" panose="020B0604020202020204" pitchFamily="34" charset="0"/>
              <a:buChar char="•"/>
            </a:pPr>
            <a:r>
              <a:rPr lang="en-US" dirty="0"/>
              <a:t>Emergency generators; utilize drip pans</a:t>
            </a:r>
          </a:p>
          <a:p>
            <a:pPr marL="457200" indent="-457200">
              <a:buFont typeface="Arial" panose="020B0604020202020204" pitchFamily="34" charset="0"/>
              <a:buChar char="•"/>
            </a:pPr>
            <a:r>
              <a:rPr lang="en-US" dirty="0"/>
              <a:t>Fuel trucks parked within bermed area</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61331"/>
            <a:ext cx="4038600" cy="2271712"/>
          </a:xfrm>
        </p:spPr>
      </p:pic>
    </p:spTree>
    <p:extLst>
      <p:ext uri="{BB962C8B-B14F-4D97-AF65-F5344CB8AC3E}">
        <p14:creationId xmlns:p14="http://schemas.microsoft.com/office/powerpoint/2010/main" val="69496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Loading/Unloading Area Containment</a:t>
            </a:r>
          </a:p>
        </p:txBody>
      </p:sp>
      <p:sp>
        <p:nvSpPr>
          <p:cNvPr id="5" name="Content Placeholder 4"/>
          <p:cNvSpPr>
            <a:spLocks noGrp="1"/>
          </p:cNvSpPr>
          <p:nvPr>
            <p:ph sz="half" idx="1"/>
          </p:nvPr>
        </p:nvSpPr>
        <p:spPr/>
        <p:txBody>
          <a:bodyPr/>
          <a:lstStyle/>
          <a:p>
            <a:pPr marL="257175" lvl="1" indent="-257175">
              <a:buFont typeface="Wingdings" pitchFamily="2" charset="2"/>
              <a:buChar char="l"/>
            </a:pPr>
            <a:r>
              <a:rPr lang="en-US" sz="1500" dirty="0"/>
              <a:t>Dikes, berms, or retaining walls sufficiently impervious to contain oil;</a:t>
            </a:r>
          </a:p>
          <a:p>
            <a:pPr marL="257175" lvl="1" indent="-257175">
              <a:buFont typeface="Wingdings" pitchFamily="2" charset="2"/>
              <a:buChar char="l"/>
            </a:pPr>
            <a:r>
              <a:rPr lang="en-US" sz="1500" dirty="0"/>
              <a:t>Curbing or drip pans;</a:t>
            </a:r>
          </a:p>
          <a:p>
            <a:pPr marL="257175" lvl="1" indent="-257175">
              <a:buFont typeface="Wingdings" pitchFamily="2" charset="2"/>
              <a:buChar char="l"/>
            </a:pPr>
            <a:r>
              <a:rPr lang="en-US" sz="1500" dirty="0"/>
              <a:t>Sumps and collection systems;</a:t>
            </a:r>
          </a:p>
          <a:p>
            <a:pPr marL="257175" lvl="1" indent="-257175">
              <a:buFont typeface="Wingdings" pitchFamily="2" charset="2"/>
              <a:buChar char="l"/>
            </a:pPr>
            <a:r>
              <a:rPr lang="en-US" sz="1500" dirty="0"/>
              <a:t>Culverting, gutters, or other drainage systems;</a:t>
            </a:r>
          </a:p>
          <a:p>
            <a:pPr marL="257175" lvl="1" indent="-257175">
              <a:buFont typeface="Wingdings" pitchFamily="2" charset="2"/>
              <a:buChar char="l"/>
            </a:pPr>
            <a:r>
              <a:rPr lang="en-US" sz="1500" dirty="0"/>
              <a:t>Weirs, booms, or other barriers;</a:t>
            </a:r>
          </a:p>
          <a:p>
            <a:pPr marL="257175" lvl="1" indent="-257175">
              <a:buFont typeface="Wingdings" pitchFamily="2" charset="2"/>
              <a:buChar char="l"/>
            </a:pPr>
            <a:r>
              <a:rPr lang="en-US" sz="1500" dirty="0"/>
              <a:t>Spill diversion ponds;</a:t>
            </a:r>
          </a:p>
          <a:p>
            <a:pPr marL="257175" lvl="1" indent="-257175">
              <a:buFont typeface="Wingdings" pitchFamily="2" charset="2"/>
              <a:buChar char="l"/>
            </a:pPr>
            <a:r>
              <a:rPr lang="en-US" sz="1500" dirty="0"/>
              <a:t>Retention ponds; or</a:t>
            </a:r>
          </a:p>
          <a:p>
            <a:pPr marL="257175" lvl="1" indent="-257175">
              <a:buFont typeface="Wingdings" pitchFamily="2" charset="2"/>
              <a:buChar char="l"/>
            </a:pPr>
            <a:r>
              <a:rPr lang="en-US" sz="1500" dirty="0"/>
              <a:t>Sorbent materials.</a:t>
            </a:r>
          </a:p>
          <a:p>
            <a:pPr lvl="1"/>
            <a:endParaRPr lang="en-US" sz="1050" dirty="0"/>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95783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Oil – Filled Operational Equipment</a:t>
            </a:r>
          </a:p>
        </p:txBody>
      </p:sp>
      <p:sp>
        <p:nvSpPr>
          <p:cNvPr id="6" name="Content Placeholder 5"/>
          <p:cNvSpPr>
            <a:spLocks noGrp="1"/>
          </p:cNvSpPr>
          <p:nvPr>
            <p:ph idx="1"/>
          </p:nvPr>
        </p:nvSpPr>
        <p:spPr>
          <a:xfrm>
            <a:off x="457200" y="1063230"/>
            <a:ext cx="8229600" cy="3642120"/>
          </a:xfrm>
        </p:spPr>
        <p:txBody>
          <a:bodyPr>
            <a:normAutofit fontScale="85000" lnSpcReduction="20000"/>
          </a:bodyPr>
          <a:lstStyle/>
          <a:p>
            <a:pPr marL="457200" indent="-457200">
              <a:buFont typeface="Arial" panose="020B0604020202020204" pitchFamily="34" charset="0"/>
              <a:buChar char="•"/>
            </a:pPr>
            <a:r>
              <a:rPr lang="en-US" sz="2800" dirty="0"/>
              <a:t>Equipment that includes an oil storage container (or multiple containers) in which the oil is present solely </a:t>
            </a:r>
            <a:r>
              <a:rPr lang="en-US" sz="2800" u="sng" dirty="0"/>
              <a:t>to support the function </a:t>
            </a:r>
            <a:r>
              <a:rPr lang="en-US" sz="2800" dirty="0"/>
              <a:t>of the apparatus or the device. </a:t>
            </a:r>
          </a:p>
          <a:p>
            <a:pPr marL="914400" lvl="1" indent="-457200">
              <a:buFont typeface="Arial" panose="020B0604020202020204" pitchFamily="34" charset="0"/>
              <a:buChar char="•"/>
            </a:pPr>
            <a:r>
              <a:rPr lang="en-US" sz="2100" dirty="0"/>
              <a:t>Does not include oil-filled manufacturing equipment (flow-through process)</a:t>
            </a:r>
            <a:br>
              <a:rPr lang="en-US" sz="1900" dirty="0"/>
            </a:br>
            <a:endParaRPr lang="en-US" sz="1900" dirty="0"/>
          </a:p>
          <a:p>
            <a:pPr marL="457200" indent="-457200">
              <a:buFont typeface="Arial" panose="020B0604020202020204" pitchFamily="34" charset="0"/>
              <a:buChar char="•"/>
            </a:pPr>
            <a:r>
              <a:rPr lang="en-US" sz="2800" dirty="0"/>
              <a:t>Piping is considered a component if it is solely used to facilitate operation of the equipment device.</a:t>
            </a:r>
          </a:p>
          <a:p>
            <a:pPr marL="457200" indent="-457200">
              <a:buFont typeface="Arial" panose="020B0604020202020204" pitchFamily="34" charset="0"/>
              <a:buChar char="•"/>
            </a:pPr>
            <a:endParaRPr lang="en-US" sz="2000" dirty="0"/>
          </a:p>
          <a:p>
            <a:r>
              <a:rPr lang="en-US" sz="1900" i="1" dirty="0"/>
              <a:t>Examples: hydraulic systems, lubricating systems, gear boxes, machining coolant systems, heat transfer systems, transformers, </a:t>
            </a:r>
            <a:br>
              <a:rPr lang="en-US" sz="1900" i="1" dirty="0"/>
            </a:br>
            <a:r>
              <a:rPr lang="en-US" sz="1900" i="1" dirty="0"/>
              <a:t>circuit breakers, electrical switches, other systems containing oil solely to enable the operation of the device</a:t>
            </a:r>
          </a:p>
        </p:txBody>
      </p:sp>
    </p:spTree>
    <p:extLst>
      <p:ext uri="{BB962C8B-B14F-4D97-AF65-F5344CB8AC3E}">
        <p14:creationId xmlns:p14="http://schemas.microsoft.com/office/powerpoint/2010/main" val="4211928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Inspection &amp; Testing 112.8(c)(6)</a:t>
            </a:r>
          </a:p>
        </p:txBody>
      </p:sp>
      <p:sp>
        <p:nvSpPr>
          <p:cNvPr id="3" name="Content Placeholder 2"/>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Prevent discharge of oil caused by leaks, corrosion, brittle fracture, overfill, other forms of container/equipment failure</a:t>
            </a:r>
          </a:p>
          <a:p>
            <a:pPr marL="457200" indent="-457200">
              <a:buFont typeface="Arial" panose="020B0604020202020204" pitchFamily="34" charset="0"/>
              <a:buChar char="•"/>
            </a:pPr>
            <a:r>
              <a:rPr lang="en-US" dirty="0"/>
              <a:t>AST are tested or inspected in accordance with industry standards</a:t>
            </a:r>
          </a:p>
          <a:p>
            <a:pPr marL="914400" lvl="1" indent="-457200">
              <a:buFont typeface="Arial" panose="020B0604020202020204" pitchFamily="34" charset="0"/>
              <a:buChar char="•"/>
            </a:pPr>
            <a:r>
              <a:rPr lang="en-US" dirty="0"/>
              <a:t>Integrity tests include: visual inspection, hydrostatic testing, radiographic testing, ultrasonic testing, acoustic emissions testing, or other systems of non-destructive testing. </a:t>
            </a:r>
          </a:p>
        </p:txBody>
      </p:sp>
    </p:spTree>
    <p:extLst>
      <p:ext uri="{BB962C8B-B14F-4D97-AF65-F5344CB8AC3E}">
        <p14:creationId xmlns:p14="http://schemas.microsoft.com/office/powerpoint/2010/main" val="1469230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inspection: </a:t>
            </a:r>
          </a:p>
        </p:txBody>
      </p:sp>
      <p:sp>
        <p:nvSpPr>
          <p:cNvPr id="9" name="TextBox 8"/>
          <p:cNvSpPr txBox="1"/>
          <p:nvPr/>
        </p:nvSpPr>
        <p:spPr>
          <a:xfrm>
            <a:off x="2000250" y="4452606"/>
            <a:ext cx="762000" cy="276999"/>
          </a:xfrm>
          <a:prstGeom prst="rect">
            <a:avLst/>
          </a:prstGeom>
          <a:noFill/>
        </p:spPr>
        <p:txBody>
          <a:bodyPr wrap="square" rtlCol="0">
            <a:spAutoFit/>
          </a:bodyPr>
          <a:lstStyle/>
          <a:p>
            <a:r>
              <a:rPr lang="en-US" sz="1200" dirty="0"/>
              <a:t>Spillage</a:t>
            </a:r>
          </a:p>
        </p:txBody>
      </p:sp>
      <p:sp>
        <p:nvSpPr>
          <p:cNvPr id="10" name="TextBox 9"/>
          <p:cNvSpPr txBox="1"/>
          <p:nvPr/>
        </p:nvSpPr>
        <p:spPr>
          <a:xfrm>
            <a:off x="4657725" y="4292500"/>
            <a:ext cx="3048000" cy="461665"/>
          </a:xfrm>
          <a:prstGeom prst="rect">
            <a:avLst/>
          </a:prstGeom>
          <a:noFill/>
        </p:spPr>
        <p:txBody>
          <a:bodyPr wrap="square" rtlCol="0">
            <a:spAutoFit/>
          </a:bodyPr>
          <a:lstStyle/>
          <a:p>
            <a:r>
              <a:rPr lang="en-US" sz="1200" dirty="0"/>
              <a:t>Poor housekeeping: Spillage, unlabeled contained with grease in it</a:t>
            </a:r>
          </a:p>
        </p:txBody>
      </p:sp>
      <p:pic>
        <p:nvPicPr>
          <p:cNvPr id="6" name="Picture 5"/>
          <p:cNvPicPr>
            <a:picLocks noChangeAspect="1"/>
          </p:cNvPicPr>
          <p:nvPr/>
        </p:nvPicPr>
        <p:blipFill>
          <a:blip r:embed="rId3"/>
          <a:stretch>
            <a:fillRect/>
          </a:stretch>
        </p:blipFill>
        <p:spPr>
          <a:xfrm>
            <a:off x="457200" y="1183171"/>
            <a:ext cx="3378084" cy="2532888"/>
          </a:xfrm>
          <a:prstGeom prst="rect">
            <a:avLst/>
          </a:prstGeom>
        </p:spPr>
      </p:pic>
      <p:sp>
        <p:nvSpPr>
          <p:cNvPr id="7" name="Up Arrow 6"/>
          <p:cNvSpPr/>
          <p:nvPr/>
        </p:nvSpPr>
        <p:spPr bwMode="auto">
          <a:xfrm>
            <a:off x="2295525" y="3538206"/>
            <a:ext cx="171450" cy="914400"/>
          </a:xfrm>
          <a:prstGeom prst="up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US" dirty="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4264083" y="1189125"/>
            <a:ext cx="3378084" cy="2532888"/>
          </a:xfrm>
          <a:prstGeom prst="rect">
            <a:avLst/>
          </a:prstGeom>
        </p:spPr>
      </p:pic>
      <p:sp>
        <p:nvSpPr>
          <p:cNvPr id="8" name="Up Arrow 7"/>
          <p:cNvSpPr/>
          <p:nvPr/>
        </p:nvSpPr>
        <p:spPr bwMode="auto">
          <a:xfrm>
            <a:off x="6096000" y="3515666"/>
            <a:ext cx="171450" cy="776834"/>
          </a:xfrm>
          <a:prstGeom prst="up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8098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a:t>
            </a:r>
          </a:p>
        </p:txBody>
      </p:sp>
      <p:sp>
        <p:nvSpPr>
          <p:cNvPr id="6" name="Content Placeholder 5"/>
          <p:cNvSpPr>
            <a:spLocks noGrp="1"/>
          </p:cNvSpPr>
          <p:nvPr>
            <p:ph idx="1"/>
          </p:nvPr>
        </p:nvSpPr>
        <p:spPr/>
        <p:txBody>
          <a:bodyPr/>
          <a:lstStyle/>
          <a:p>
            <a:r>
              <a:rPr lang="en-US" sz="3600" b="1" i="1" dirty="0"/>
              <a:t>The Purpose of an SPCC is to </a:t>
            </a:r>
            <a:r>
              <a:rPr lang="en-US" sz="3600" b="1" i="1" u="sng" dirty="0"/>
              <a:t>prevent</a:t>
            </a:r>
            <a:r>
              <a:rPr lang="en-US" sz="3600" b="1" i="1" dirty="0"/>
              <a:t> the discharge of oil into navigable waters of the United States or adjoining shorelines as opposed to response and cleanup after a spill occurs.</a:t>
            </a:r>
            <a:r>
              <a:rPr lang="en-US" dirty="0"/>
              <a:t>  </a:t>
            </a:r>
          </a:p>
          <a:p>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9937" y="4720780"/>
            <a:ext cx="2532063" cy="36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951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Inspection: </a:t>
            </a:r>
          </a:p>
        </p:txBody>
      </p:sp>
      <p:pic>
        <p:nvPicPr>
          <p:cNvPr id="5" name="Content Placeholder 4"/>
          <p:cNvPicPr>
            <a:picLocks noGrp="1" noChangeAspect="1"/>
          </p:cNvPicPr>
          <p:nvPr>
            <p:ph idx="1"/>
          </p:nvPr>
        </p:nvPicPr>
        <p:blipFill>
          <a:blip r:embed="rId2"/>
          <a:stretch>
            <a:fillRect/>
          </a:stretch>
        </p:blipFill>
        <p:spPr>
          <a:xfrm>
            <a:off x="457200" y="1200150"/>
            <a:ext cx="2547365" cy="3394075"/>
          </a:xfrm>
          <a:prstGeom prst="rect">
            <a:avLst/>
          </a:prstGeom>
        </p:spPr>
      </p:pic>
      <p:pic>
        <p:nvPicPr>
          <p:cNvPr id="6" name="Picture 5"/>
          <p:cNvPicPr>
            <a:picLocks noChangeAspect="1"/>
          </p:cNvPicPr>
          <p:nvPr/>
        </p:nvPicPr>
        <p:blipFill>
          <a:blip r:embed="rId3"/>
          <a:stretch>
            <a:fillRect/>
          </a:stretch>
        </p:blipFill>
        <p:spPr>
          <a:xfrm>
            <a:off x="3216782" y="1211347"/>
            <a:ext cx="2514600" cy="3394075"/>
          </a:xfrm>
          <a:prstGeom prst="rect">
            <a:avLst/>
          </a:prstGeom>
        </p:spPr>
      </p:pic>
      <p:pic>
        <p:nvPicPr>
          <p:cNvPr id="7" name="Picture 6"/>
          <p:cNvPicPr>
            <a:picLocks noChangeAspect="1"/>
          </p:cNvPicPr>
          <p:nvPr/>
        </p:nvPicPr>
        <p:blipFill>
          <a:blip r:embed="rId4"/>
          <a:stretch>
            <a:fillRect/>
          </a:stretch>
        </p:blipFill>
        <p:spPr>
          <a:xfrm>
            <a:off x="5943600" y="1200150"/>
            <a:ext cx="2546126" cy="3392424"/>
          </a:xfrm>
          <a:prstGeom prst="rect">
            <a:avLst/>
          </a:prstGeom>
        </p:spPr>
      </p:pic>
    </p:spTree>
    <p:extLst>
      <p:ext uri="{BB962C8B-B14F-4D97-AF65-F5344CB8AC3E}">
        <p14:creationId xmlns:p14="http://schemas.microsoft.com/office/powerpoint/2010/main" val="37377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b="1" dirty="0"/>
              <a:t>All actions (visual inspection or testing) must be documented &amp; maintained</a:t>
            </a:r>
          </a:p>
          <a:p>
            <a:pPr marL="800100" lvl="1" indent="-342900">
              <a:buFont typeface="Arial" panose="020B0604020202020204" pitchFamily="34" charset="0"/>
              <a:buChar char="•"/>
            </a:pPr>
            <a:r>
              <a:rPr lang="en-US" sz="2400" dirty="0"/>
              <a:t>Some standards require records to be maintained for over 3 years for comparison reasons </a:t>
            </a:r>
            <a:br>
              <a:rPr lang="en-US" sz="2400" dirty="0"/>
            </a:br>
            <a:r>
              <a:rPr lang="en-US" sz="2400" dirty="0"/>
              <a:t> </a:t>
            </a:r>
          </a:p>
          <a:p>
            <a:pPr marL="342900" indent="-342900">
              <a:buFont typeface="Arial" panose="020B0604020202020204" pitchFamily="34" charset="0"/>
              <a:buChar char="•"/>
            </a:pPr>
            <a:r>
              <a:rPr lang="en-US" sz="2400" b="1" dirty="0"/>
              <a:t>Know objective: the tank IS or IS NOT suitable for continued use</a:t>
            </a:r>
          </a:p>
          <a:p>
            <a:endParaRPr lang="en-US" dirty="0"/>
          </a:p>
        </p:txBody>
      </p:sp>
    </p:spTree>
    <p:extLst>
      <p:ext uri="{BB962C8B-B14F-4D97-AF65-F5344CB8AC3E}">
        <p14:creationId xmlns:p14="http://schemas.microsoft.com/office/powerpoint/2010/main" val="354169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Oil Containment: Examples</a:t>
            </a:r>
          </a:p>
        </p:txBody>
      </p:sp>
      <p:sp>
        <p:nvSpPr>
          <p:cNvPr id="3" name="Content Placeholder 2"/>
          <p:cNvSpPr>
            <a:spLocks noGrp="1"/>
          </p:cNvSpPr>
          <p:nvPr>
            <p:ph sz="half" idx="1"/>
          </p:nvPr>
        </p:nvSpPr>
        <p:spPr/>
        <p:txBody>
          <a:bodyPr>
            <a:noAutofit/>
          </a:bodyPr>
          <a:lstStyle/>
          <a:p>
            <a:pPr marL="342900" indent="-342900">
              <a:buFont typeface="Arial" panose="020B0604020202020204" pitchFamily="34" charset="0"/>
              <a:buChar char="•"/>
            </a:pPr>
            <a:r>
              <a:rPr lang="en-US" sz="1800" dirty="0"/>
              <a:t>A lightweight non-biodegradable absorbent made from 100% Canadian Sphagnum Peat Moss</a:t>
            </a:r>
          </a:p>
          <a:p>
            <a:pPr marL="342900" indent="-342900">
              <a:buFont typeface="Arial" panose="020B0604020202020204" pitchFamily="34" charset="0"/>
              <a:buChar char="•"/>
            </a:pPr>
            <a:r>
              <a:rPr lang="en-US" sz="1800" dirty="0"/>
              <a:t>Absorbed oil passes the Toxicity Characteristic Leaching Procedure (TCLP)</a:t>
            </a:r>
          </a:p>
          <a:p>
            <a:pPr marL="342900" indent="-342900">
              <a:buFont typeface="Arial" panose="020B0604020202020204" pitchFamily="34" charset="0"/>
              <a:buChar char="•"/>
            </a:pPr>
            <a:r>
              <a:rPr lang="en-US" sz="1800" dirty="0"/>
              <a:t>Affinity for hydrocarbons of all types</a:t>
            </a:r>
          </a:p>
          <a:p>
            <a:pPr marL="342900" indent="-342900">
              <a:buFont typeface="Arial" panose="020B0604020202020204" pitchFamily="34" charset="0"/>
              <a:buChar char="•"/>
            </a:pPr>
            <a:r>
              <a:rPr lang="en-US" sz="1800" dirty="0"/>
              <a:t>Suppresses 90% of gasoline vapors which eliminates the danger of explosion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142" y="1217736"/>
            <a:ext cx="2500313" cy="166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8050" y="3058717"/>
            <a:ext cx="1428750"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00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85750"/>
            <a:ext cx="8229600" cy="857250"/>
          </a:xfrm>
        </p:spPr>
        <p:txBody>
          <a:bodyPr/>
          <a:lstStyle/>
          <a:p>
            <a:pPr eaLnBrk="1" hangingPunct="1"/>
            <a:r>
              <a:rPr lang="en-US" sz="3000" i="1" dirty="0"/>
              <a:t>SPCC Plan Requirements</a:t>
            </a:r>
          </a:p>
        </p:txBody>
      </p:sp>
      <p:sp>
        <p:nvSpPr>
          <p:cNvPr id="12291" name="Rectangle 3"/>
          <p:cNvSpPr>
            <a:spLocks noGrp="1" noChangeArrowheads="1"/>
          </p:cNvSpPr>
          <p:nvPr>
            <p:ph type="body" idx="1"/>
          </p:nvPr>
        </p:nvSpPr>
        <p:spPr>
          <a:xfrm>
            <a:off x="457200" y="1143000"/>
            <a:ext cx="3829050" cy="3429000"/>
          </a:xfrm>
        </p:spPr>
        <p:txBody>
          <a:bodyPr/>
          <a:lstStyle/>
          <a:p>
            <a:pPr marL="457200" indent="-457200"/>
            <a:r>
              <a:rPr lang="en-US" sz="1800" b="1" dirty="0"/>
              <a:t>Each Plan </a:t>
            </a:r>
            <a:r>
              <a:rPr lang="en-US" sz="1800" b="1" u="sng" dirty="0"/>
              <a:t>Must Include</a:t>
            </a:r>
            <a:r>
              <a:rPr lang="en-US" sz="1800" b="1" dirty="0"/>
              <a:t>:</a:t>
            </a:r>
          </a:p>
          <a:p>
            <a:pPr marL="457200" indent="-457200">
              <a:buClr>
                <a:srgbClr val="0000FF"/>
              </a:buClr>
              <a:buSzTx/>
              <a:buFont typeface="Wingdings" pitchFamily="2" charset="2"/>
              <a:buAutoNum type="arabicPeriod"/>
            </a:pPr>
            <a:endParaRPr lang="en-US" sz="900" b="1" dirty="0"/>
          </a:p>
          <a:p>
            <a:pPr marL="457200" indent="-457200">
              <a:buClr>
                <a:schemeClr val="tx2"/>
              </a:buClr>
              <a:buSzTx/>
              <a:buFont typeface="+mj-lt"/>
              <a:buAutoNum type="arabicPeriod"/>
            </a:pPr>
            <a:r>
              <a:rPr lang="en-US" sz="1800" b="1" dirty="0">
                <a:solidFill>
                  <a:schemeClr val="tx2"/>
                </a:solidFill>
              </a:rPr>
              <a:t>Description of physical layout and a facility diagram.</a:t>
            </a:r>
          </a:p>
          <a:p>
            <a:pPr marL="457200" indent="-457200">
              <a:buClr>
                <a:schemeClr val="tx2"/>
              </a:buClr>
              <a:buSzTx/>
              <a:buFont typeface="Wingdings" pitchFamily="2" charset="2"/>
              <a:buAutoNum type="arabicPeriod"/>
            </a:pPr>
            <a:endParaRPr lang="en-US" sz="750" b="1" dirty="0">
              <a:solidFill>
                <a:schemeClr val="tx2"/>
              </a:solidFill>
            </a:endParaRPr>
          </a:p>
          <a:p>
            <a:pPr marL="457200" indent="-457200">
              <a:buClr>
                <a:schemeClr val="tx2"/>
              </a:buClr>
              <a:buSzTx/>
              <a:buFont typeface="Wingdings" pitchFamily="2" charset="2"/>
              <a:buAutoNum type="arabicPeriod"/>
            </a:pPr>
            <a:r>
              <a:rPr lang="en-US" sz="1800" b="1" dirty="0">
                <a:solidFill>
                  <a:schemeClr val="tx2"/>
                </a:solidFill>
              </a:rPr>
              <a:t>Key personnel contact list and phone numbers for the facility response coordinator, cleanup contractors, all appropriate federal, state, local agencies to contact.</a:t>
            </a:r>
            <a:r>
              <a:rPr lang="en-US" sz="1800" dirty="0">
                <a:solidFill>
                  <a:schemeClr val="tx2"/>
                </a:solidFill>
              </a:rPr>
              <a:t>  </a:t>
            </a:r>
          </a:p>
        </p:txBody>
      </p:sp>
      <p:sp>
        <p:nvSpPr>
          <p:cNvPr id="5" name="Rectangle 3"/>
          <p:cNvSpPr txBox="1">
            <a:spLocks noChangeArrowheads="1"/>
          </p:cNvSpPr>
          <p:nvPr/>
        </p:nvSpPr>
        <p:spPr>
          <a:xfrm>
            <a:off x="4286250" y="1143000"/>
            <a:ext cx="4629150" cy="34290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68000"/>
              <a:buFont typeface="Arial"/>
              <a:buNone/>
              <a:defRPr sz="3400" kern="1200">
                <a:solidFill>
                  <a:schemeClr val="tx1"/>
                </a:solidFill>
                <a:latin typeface="+mn-lt"/>
                <a:ea typeface="+mn-ea"/>
                <a:cs typeface="+mn-cs"/>
              </a:defRPr>
            </a:lvl1pPr>
            <a:lvl2pPr marL="457200" indent="0" algn="l" defTabSz="914400" rtl="0" eaLnBrk="1" latinLnBrk="0" hangingPunct="1">
              <a:spcBef>
                <a:spcPct val="20000"/>
              </a:spcBef>
              <a:buClr>
                <a:schemeClr val="accent1"/>
              </a:buClr>
              <a:buSzPct val="68000"/>
              <a:buFont typeface="Arial"/>
              <a:buNone/>
              <a:defRPr sz="2600"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68000"/>
              <a:buFont typeface="Arial"/>
              <a:buNone/>
              <a:defRPr sz="2100"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SzPct val="68000"/>
              <a:buFont typeface="Arial"/>
              <a:buNone/>
              <a:defRPr sz="1600"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68000"/>
              <a:buFont typeface="Arial"/>
              <a:buNone/>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indent="-400050">
              <a:lnSpc>
                <a:spcPct val="90000"/>
              </a:lnSpc>
              <a:buClr>
                <a:schemeClr val="tx2"/>
              </a:buClr>
              <a:buSzTx/>
              <a:buFont typeface="+mj-lt"/>
              <a:buAutoNum type="arabicPeriod" startAt="3"/>
            </a:pPr>
            <a:r>
              <a:rPr lang="en-US" sz="1800" b="1" dirty="0">
                <a:solidFill>
                  <a:schemeClr val="tx2"/>
                </a:solidFill>
              </a:rPr>
              <a:t>Prediction of direction, rate of flow, and total quantity of oil that COULD be discharged if the potential for equipment discharge exists.</a:t>
            </a:r>
            <a:br>
              <a:rPr lang="en-US" sz="1800" b="1" dirty="0">
                <a:solidFill>
                  <a:schemeClr val="tx2"/>
                </a:solidFill>
              </a:rPr>
            </a:br>
            <a:endParaRPr lang="en-US" sz="1800" b="1" dirty="0">
              <a:solidFill>
                <a:schemeClr val="tx2"/>
              </a:solidFill>
            </a:endParaRPr>
          </a:p>
          <a:p>
            <a:pPr marL="400050" indent="-400050">
              <a:lnSpc>
                <a:spcPct val="90000"/>
              </a:lnSpc>
              <a:buClr>
                <a:schemeClr val="tx2"/>
              </a:buClr>
              <a:buSzTx/>
              <a:buFont typeface="+mj-lt"/>
              <a:buAutoNum type="arabicPeriod" startAt="3"/>
            </a:pPr>
            <a:r>
              <a:rPr lang="en-US" sz="1800" b="1" dirty="0">
                <a:solidFill>
                  <a:schemeClr val="tx2"/>
                </a:solidFill>
              </a:rPr>
              <a:t>Description of </a:t>
            </a:r>
            <a:r>
              <a:rPr lang="en-US" sz="1800" b="1" u="sng" dirty="0">
                <a:solidFill>
                  <a:schemeClr val="tx2"/>
                </a:solidFill>
              </a:rPr>
              <a:t>containment and/or diversionary structures</a:t>
            </a:r>
            <a:r>
              <a:rPr lang="en-US" sz="1800" b="1" dirty="0">
                <a:solidFill>
                  <a:schemeClr val="tx2"/>
                </a:solidFill>
              </a:rPr>
              <a:t> to prevent discharge from reaching navigable waters.</a:t>
            </a:r>
            <a:br>
              <a:rPr lang="en-US" sz="1800" b="1" dirty="0">
                <a:solidFill>
                  <a:schemeClr val="tx2"/>
                </a:solidFill>
              </a:rPr>
            </a:br>
            <a:endParaRPr lang="en-US" sz="1800" b="1" dirty="0">
              <a:solidFill>
                <a:schemeClr val="tx2"/>
              </a:solidFill>
            </a:endParaRPr>
          </a:p>
          <a:p>
            <a:pPr marL="400050" indent="-400050">
              <a:lnSpc>
                <a:spcPct val="90000"/>
              </a:lnSpc>
              <a:buClr>
                <a:schemeClr val="tx2"/>
              </a:buClr>
              <a:buSzTx/>
              <a:buFont typeface="+mj-lt"/>
              <a:buAutoNum type="arabicPeriod" startAt="3"/>
            </a:pPr>
            <a:r>
              <a:rPr lang="en-US" sz="1800" b="1" dirty="0">
                <a:solidFill>
                  <a:schemeClr val="tx2"/>
                </a:solidFill>
              </a:rPr>
              <a:t>Description of site specific spill prevention and control measures in place.</a:t>
            </a:r>
          </a:p>
        </p:txBody>
      </p:sp>
    </p:spTree>
    <p:extLst>
      <p:ext uri="{BB962C8B-B14F-4D97-AF65-F5344CB8AC3E}">
        <p14:creationId xmlns:p14="http://schemas.microsoft.com/office/powerpoint/2010/main" val="1391834180"/>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7"/>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a:t>SPCC Training Requirements </a:t>
            </a:r>
          </a:p>
        </p:txBody>
      </p:sp>
      <p:sp>
        <p:nvSpPr>
          <p:cNvPr id="41986" name="Rectangle 3"/>
          <p:cNvSpPr>
            <a:spLocks noGrp="1" noChangeArrowheads="1"/>
          </p:cNvSpPr>
          <p:nvPr>
            <p:ph idx="1"/>
          </p:nvPr>
        </p:nvSpPr>
        <p:spPr>
          <a:xfrm>
            <a:off x="457200" y="1123950"/>
            <a:ext cx="8229600" cy="3505199"/>
          </a:xfrm>
        </p:spPr>
        <p:txBody>
          <a:bodyPr>
            <a:noAutofit/>
          </a:bodyPr>
          <a:lstStyle/>
          <a:p>
            <a:pPr eaLnBrk="1" hangingPunct="1"/>
            <a:r>
              <a:rPr lang="en-US" sz="2000" b="1" dirty="0"/>
              <a:t>Train oil-handling personnel:</a:t>
            </a:r>
          </a:p>
          <a:p>
            <a:pPr lvl="1" eaLnBrk="1" hangingPunct="1"/>
            <a:r>
              <a:rPr lang="en-US" sz="1800" dirty="0"/>
              <a:t>Operation/maintenance of prevention equipment</a:t>
            </a:r>
          </a:p>
          <a:p>
            <a:pPr lvl="1" eaLnBrk="1" hangingPunct="1"/>
            <a:r>
              <a:rPr lang="en-US" sz="1800" dirty="0"/>
              <a:t>Discharge procedure protocols</a:t>
            </a:r>
          </a:p>
          <a:p>
            <a:pPr lvl="1" eaLnBrk="1" hangingPunct="1"/>
            <a:r>
              <a:rPr lang="en-US" sz="1800" dirty="0"/>
              <a:t>Applicable pollution control laws, rules, and regulations</a:t>
            </a:r>
          </a:p>
          <a:p>
            <a:pPr lvl="1" eaLnBrk="1" hangingPunct="1"/>
            <a:r>
              <a:rPr lang="en-US" sz="1800" dirty="0"/>
              <a:t>General facility operations</a:t>
            </a:r>
          </a:p>
          <a:p>
            <a:pPr lvl="1" eaLnBrk="1" hangingPunct="1"/>
            <a:r>
              <a:rPr lang="en-US" sz="1800" dirty="0"/>
              <a:t>Contents of the facility SPCC Plan</a:t>
            </a:r>
          </a:p>
          <a:p>
            <a:pPr eaLnBrk="1" hangingPunct="1"/>
            <a:r>
              <a:rPr lang="en-US" sz="1800" b="1" dirty="0"/>
              <a:t>Designate person accountable for discharge prevention and who reports to facility management</a:t>
            </a:r>
          </a:p>
          <a:p>
            <a:pPr eaLnBrk="1" hangingPunct="1"/>
            <a:r>
              <a:rPr lang="en-US" sz="1800" b="1" dirty="0"/>
              <a:t>Schedule/conduct </a:t>
            </a:r>
            <a:r>
              <a:rPr lang="en-US" sz="1800" b="1" i="1" u="sng" dirty="0"/>
              <a:t>at least one</a:t>
            </a:r>
            <a:r>
              <a:rPr lang="en-US" sz="1800" b="1" i="1" dirty="0"/>
              <a:t> </a:t>
            </a:r>
            <a:r>
              <a:rPr lang="en-US" sz="1800" b="1" dirty="0"/>
              <a:t>training a year</a:t>
            </a:r>
            <a:r>
              <a:rPr lang="en-US" sz="1800" dirty="0"/>
              <a:t>:</a:t>
            </a:r>
          </a:p>
          <a:p>
            <a:pPr lvl="1" eaLnBrk="1" hangingPunct="1"/>
            <a:r>
              <a:rPr lang="en-US" sz="1800" dirty="0"/>
              <a:t>Known discharges and failures, malfunctioning components, new precautionary measures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000" i="1" dirty="0"/>
              <a:t>Additional Requirements</a:t>
            </a:r>
            <a:endParaRPr lang="en-US" sz="1500" i="1" dirty="0"/>
          </a:p>
        </p:txBody>
      </p:sp>
      <p:sp>
        <p:nvSpPr>
          <p:cNvPr id="15363" name="Rectangle 3"/>
          <p:cNvSpPr>
            <a:spLocks noGrp="1" noChangeArrowheads="1"/>
          </p:cNvSpPr>
          <p:nvPr>
            <p:ph idx="1"/>
          </p:nvPr>
        </p:nvSpPr>
        <p:spPr/>
        <p:txBody>
          <a:bodyPr>
            <a:normAutofit fontScale="55000" lnSpcReduction="20000"/>
          </a:bodyPr>
          <a:lstStyle/>
          <a:p>
            <a:pPr marL="571500" indent="-571500" eaLnBrk="1" hangingPunct="1">
              <a:buFont typeface="Arial" panose="020B0604020202020204" pitchFamily="34" charset="0"/>
              <a:buChar char="•"/>
            </a:pPr>
            <a:r>
              <a:rPr lang="en-US" sz="3600" b="1" dirty="0"/>
              <a:t>Plan must have MANAGEMENT APPROVAL (signature)</a:t>
            </a:r>
            <a:br>
              <a:rPr lang="en-US" sz="3600" b="1" dirty="0"/>
            </a:br>
            <a:endParaRPr lang="en-US" sz="3600" b="1" dirty="0"/>
          </a:p>
          <a:p>
            <a:pPr marL="571500" indent="-571500" eaLnBrk="1" hangingPunct="1">
              <a:buFont typeface="Arial" panose="020B0604020202020204" pitchFamily="34" charset="0"/>
              <a:buChar char="•"/>
            </a:pPr>
            <a:r>
              <a:rPr lang="en-US" sz="3600" b="1" dirty="0"/>
              <a:t>Plan must be maintained on-site </a:t>
            </a:r>
            <a:r>
              <a:rPr lang="en-US" sz="3600" b="1" u="sng" dirty="0">
                <a:solidFill>
                  <a:schemeClr val="tx2"/>
                </a:solidFill>
              </a:rPr>
              <a:t>AVAILABLE AT ALL TIMES</a:t>
            </a:r>
            <a:r>
              <a:rPr lang="en-US" sz="3600" b="1" dirty="0"/>
              <a:t> for review by EPA/MDE.</a:t>
            </a:r>
            <a:br>
              <a:rPr lang="en-US" sz="3600" b="1" dirty="0"/>
            </a:br>
            <a:endParaRPr lang="en-US" sz="3600" b="1" dirty="0"/>
          </a:p>
          <a:p>
            <a:pPr marL="571500" indent="-571500" eaLnBrk="1" hangingPunct="1">
              <a:buFont typeface="Arial" panose="020B0604020202020204" pitchFamily="34" charset="0"/>
              <a:buChar char="•"/>
            </a:pPr>
            <a:r>
              <a:rPr lang="en-US" sz="3600" b="1" dirty="0"/>
              <a:t>Plan must include </a:t>
            </a:r>
            <a:r>
              <a:rPr lang="en-US" sz="3600" b="1" dirty="0">
                <a:solidFill>
                  <a:schemeClr val="tx2"/>
                </a:solidFill>
              </a:rPr>
              <a:t>periodic INSPECTIONS</a:t>
            </a:r>
            <a:r>
              <a:rPr lang="en-US" sz="3600" b="1" dirty="0"/>
              <a:t>. </a:t>
            </a:r>
            <a:br>
              <a:rPr lang="en-US" sz="3600" b="1" dirty="0"/>
            </a:br>
            <a:endParaRPr lang="en-US" sz="3600" b="1" dirty="0"/>
          </a:p>
          <a:p>
            <a:pPr marL="571500" indent="-571500" eaLnBrk="1" hangingPunct="1">
              <a:buFont typeface="Arial" panose="020B0604020202020204" pitchFamily="34" charset="0"/>
              <a:buChar char="•"/>
            </a:pPr>
            <a:r>
              <a:rPr lang="en-US" sz="3600" b="1" dirty="0"/>
              <a:t>Plan must be </a:t>
            </a:r>
            <a:r>
              <a:rPr lang="en-US" sz="3600" b="1" u="sng" dirty="0"/>
              <a:t>revised/updated</a:t>
            </a:r>
            <a:r>
              <a:rPr lang="en-US" sz="3600" b="1" dirty="0"/>
              <a:t> to </a:t>
            </a:r>
            <a:r>
              <a:rPr lang="en-US" sz="3600" b="1" dirty="0">
                <a:solidFill>
                  <a:schemeClr val="tx2"/>
                </a:solidFill>
              </a:rPr>
              <a:t>reflect facility changes</a:t>
            </a:r>
            <a:r>
              <a:rPr lang="en-US" sz="3600" b="1" dirty="0"/>
              <a:t>.</a:t>
            </a:r>
            <a:br>
              <a:rPr lang="en-US" sz="3600" b="1" dirty="0"/>
            </a:br>
            <a:endParaRPr lang="en-US" sz="3600" b="1" dirty="0"/>
          </a:p>
          <a:p>
            <a:pPr marL="571500" indent="-571500" eaLnBrk="1" hangingPunct="1">
              <a:buFont typeface="Arial" panose="020B0604020202020204" pitchFamily="34" charset="0"/>
              <a:buChar char="•"/>
            </a:pPr>
            <a:r>
              <a:rPr lang="en-US" sz="3600" b="1" dirty="0"/>
              <a:t>Plan required to be reviewed/</a:t>
            </a:r>
            <a:r>
              <a:rPr lang="en-US" sz="3600" b="1" dirty="0">
                <a:solidFill>
                  <a:schemeClr val="tx2"/>
                </a:solidFill>
              </a:rPr>
              <a:t>revised at least every 5 YEARS</a:t>
            </a:r>
            <a:r>
              <a:rPr lang="en-US" sz="3600" b="1" dirty="0">
                <a:solidFill>
                  <a:srgbClr val="000099"/>
                </a:solidFill>
              </a:rPr>
              <a:t>.</a:t>
            </a:r>
          </a:p>
          <a:p>
            <a:pPr marL="457200" indent="-457200" eaLnBrk="1" hangingPunct="1">
              <a:buFont typeface="Arial" panose="020B0604020202020204" pitchFamily="34" charset="0"/>
              <a:buChar char="•"/>
            </a:pPr>
            <a:endParaRPr lang="en-US" dirty="0"/>
          </a:p>
          <a:p>
            <a:pPr marL="457200" indent="-457200" eaLnBrk="1" hangingPunct="1">
              <a:buFont typeface="Arial" panose="020B0604020202020204" pitchFamily="34" charset="0"/>
              <a:buChar char="•"/>
            </a:pPr>
            <a:endParaRPr lang="en-US" dirty="0"/>
          </a:p>
          <a:p>
            <a:pPr marL="457200" indent="-457200" eaLnBrk="1" hangingPunct="1">
              <a:buFont typeface="Arial" panose="020B0604020202020204" pitchFamily="34" charset="0"/>
              <a:buChar char="•"/>
            </a:pPr>
            <a:endParaRPr lang="en-US" dirty="0"/>
          </a:p>
          <a:p>
            <a:pPr marL="457200" indent="-457200" eaLnBrk="1" hangingPunct="1">
              <a:buFont typeface="Arial" panose="020B0604020202020204" pitchFamily="34" charset="0"/>
              <a:buChar char="•"/>
            </a:pPr>
            <a:endParaRPr lang="en-US" dirty="0"/>
          </a:p>
        </p:txBody>
      </p:sp>
    </p:spTree>
    <p:extLst>
      <p:ext uri="{BB962C8B-B14F-4D97-AF65-F5344CB8AC3E}">
        <p14:creationId xmlns:p14="http://schemas.microsoft.com/office/powerpoint/2010/main" val="286442361"/>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Reach Us</a:t>
            </a:r>
          </a:p>
        </p:txBody>
      </p:sp>
      <p:sp>
        <p:nvSpPr>
          <p:cNvPr id="3" name="Content Placeholder 2"/>
          <p:cNvSpPr>
            <a:spLocks noGrp="1"/>
          </p:cNvSpPr>
          <p:nvPr>
            <p:ph sz="half" idx="1"/>
          </p:nvPr>
        </p:nvSpPr>
        <p:spPr>
          <a:xfrm>
            <a:off x="291548" y="1063229"/>
            <a:ext cx="5029200" cy="3715426"/>
          </a:xfrm>
        </p:spPr>
        <p:txBody>
          <a:bodyPr>
            <a:normAutofit fontScale="92500"/>
          </a:bodyPr>
          <a:lstStyle/>
          <a:p>
            <a:pPr marL="457200" lvl="0" indent="-457200" eaLnBrk="0" fontAlgn="base" hangingPunct="0">
              <a:spcAft>
                <a:spcPct val="0"/>
              </a:spcAft>
              <a:buClr>
                <a:srgbClr val="C30A29"/>
              </a:buClr>
              <a:buFont typeface="Arial" panose="020B0604020202020204" pitchFamily="34" charset="0"/>
              <a:buChar char="•"/>
            </a:pPr>
            <a:r>
              <a:rPr lang="en-US" altLang="en-US" dirty="0">
                <a:solidFill>
                  <a:srgbClr val="2A2F30"/>
                </a:solidFill>
                <a:ea typeface="MS PGothic" panose="020B0600070205080204" pitchFamily="34" charset="-128"/>
              </a:rPr>
              <a:t>www.essr.umd.edu</a:t>
            </a:r>
          </a:p>
          <a:p>
            <a:pPr marL="457200" lvl="0" indent="-457200" eaLnBrk="0" fontAlgn="base" hangingPunct="0">
              <a:spcAft>
                <a:spcPct val="0"/>
              </a:spcAft>
              <a:buClr>
                <a:srgbClr val="C30A29"/>
              </a:buClr>
              <a:buFont typeface="Arial" panose="020B0604020202020204" pitchFamily="34" charset="0"/>
              <a:buChar char="•"/>
            </a:pPr>
            <a:r>
              <a:rPr lang="en-US" altLang="en-US" dirty="0">
                <a:solidFill>
                  <a:srgbClr val="2A2F30"/>
                </a:solidFill>
                <a:ea typeface="MS PGothic" panose="020B0600070205080204" pitchFamily="34" charset="-128"/>
              </a:rPr>
              <a:t>Call 301-405-3960 during business hours</a:t>
            </a:r>
          </a:p>
          <a:p>
            <a:pPr marL="457200" lvl="0" indent="-457200" eaLnBrk="0" fontAlgn="base" hangingPunct="0">
              <a:spcAft>
                <a:spcPct val="0"/>
              </a:spcAft>
              <a:buClr>
                <a:srgbClr val="C30A29"/>
              </a:buClr>
              <a:buFont typeface="Arial" panose="020B0604020202020204" pitchFamily="34" charset="0"/>
              <a:buChar char="•"/>
            </a:pPr>
            <a:r>
              <a:rPr lang="en-US" altLang="en-US" dirty="0">
                <a:solidFill>
                  <a:srgbClr val="2A2F30"/>
                </a:solidFill>
                <a:ea typeface="MS PGothic" panose="020B0600070205080204" pitchFamily="34" charset="-128"/>
              </a:rPr>
              <a:t>Call UMPD Communications at 301-405-3555 to reach on-call ESSR staff after business hours.</a:t>
            </a:r>
          </a:p>
          <a:p>
            <a:pPr marL="457200" lvl="0" indent="-457200" eaLnBrk="0" fontAlgn="base" hangingPunct="0">
              <a:spcAft>
                <a:spcPct val="0"/>
              </a:spcAft>
              <a:buClr>
                <a:srgbClr val="C30A29"/>
              </a:buClr>
              <a:buFont typeface="Arial" panose="020B0604020202020204" pitchFamily="34" charset="0"/>
              <a:buChar char="•"/>
            </a:pPr>
            <a:r>
              <a:rPr lang="en-US" altLang="en-US" dirty="0">
                <a:solidFill>
                  <a:srgbClr val="2A2F30"/>
                </a:solidFill>
                <a:ea typeface="MS PGothic" panose="020B0600070205080204" pitchFamily="34" charset="-128"/>
              </a:rPr>
              <a:t>Email safety@umd.edu</a:t>
            </a: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9937" y="4720780"/>
            <a:ext cx="2532063" cy="36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sz="half" idx="2"/>
          </p:nvPr>
        </p:nvPicPr>
        <p:blipFill rotWithShape="1">
          <a:blip r:embed="rId3"/>
          <a:srcRect r="39623"/>
          <a:stretch/>
        </p:blipFill>
        <p:spPr>
          <a:xfrm>
            <a:off x="5334000" y="1033829"/>
            <a:ext cx="3505200" cy="3265586"/>
          </a:xfrm>
          <a:prstGeom prst="rect">
            <a:avLst/>
          </a:prstGeom>
        </p:spPr>
      </p:pic>
    </p:spTree>
    <p:extLst>
      <p:ext uri="{BB962C8B-B14F-4D97-AF65-F5344CB8AC3E}">
        <p14:creationId xmlns:p14="http://schemas.microsoft.com/office/powerpoint/2010/main" val="288338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000" i="1" dirty="0"/>
              <a:t>The Law</a:t>
            </a:r>
          </a:p>
        </p:txBody>
      </p:sp>
      <p:sp>
        <p:nvSpPr>
          <p:cNvPr id="5123" name="Rectangle 3"/>
          <p:cNvSpPr>
            <a:spLocks noGrp="1" noChangeArrowheads="1"/>
          </p:cNvSpPr>
          <p:nvPr>
            <p:ph idx="1"/>
          </p:nvPr>
        </p:nvSpPr>
        <p:spPr/>
        <p:txBody>
          <a:bodyPr>
            <a:normAutofit fontScale="92500" lnSpcReduction="10000"/>
          </a:bodyPr>
          <a:lstStyle/>
          <a:p>
            <a:pPr eaLnBrk="1" hangingPunct="1">
              <a:buFont typeface="Wingdings" pitchFamily="2" charset="2"/>
              <a:buNone/>
            </a:pPr>
            <a:r>
              <a:rPr lang="en-US" b="1" i="1" dirty="0"/>
              <a:t>Oil Pollution Prevention Rule</a:t>
            </a:r>
          </a:p>
          <a:p>
            <a:pPr marL="457200" indent="-457200" eaLnBrk="1" hangingPunct="1">
              <a:buFont typeface="Arial" panose="020B0604020202020204" pitchFamily="34" charset="0"/>
              <a:buChar char="•"/>
            </a:pPr>
            <a:r>
              <a:rPr lang="en-US" b="1" dirty="0">
                <a:solidFill>
                  <a:schemeClr val="tx2"/>
                </a:solidFill>
              </a:rPr>
              <a:t>Became effective January, 1974 (revised 2002).</a:t>
            </a:r>
          </a:p>
          <a:p>
            <a:pPr marL="457200" indent="-457200" eaLnBrk="1" hangingPunct="1">
              <a:buFont typeface="Arial" panose="020B0604020202020204" pitchFamily="34" charset="0"/>
              <a:buChar char="•"/>
            </a:pPr>
            <a:r>
              <a:rPr lang="en-US" b="1" dirty="0">
                <a:solidFill>
                  <a:schemeClr val="tx2"/>
                </a:solidFill>
              </a:rPr>
              <a:t>Authority – Section 311 (j) (1) (c) of the Clean Water Act</a:t>
            </a:r>
          </a:p>
          <a:p>
            <a:pPr marL="457200" indent="-457200" eaLnBrk="1" hangingPunct="1">
              <a:buFont typeface="Arial" panose="020B0604020202020204" pitchFamily="34" charset="0"/>
              <a:buChar char="•"/>
            </a:pPr>
            <a:r>
              <a:rPr lang="en-US" b="1" dirty="0">
                <a:solidFill>
                  <a:schemeClr val="tx2"/>
                </a:solidFill>
              </a:rPr>
              <a:t>Promulgated under Title 40, CFR, Part 112</a:t>
            </a:r>
          </a:p>
          <a:p>
            <a:pPr eaLnBrk="1" hangingPunct="1">
              <a:buFont typeface="Wingdings" pitchFamily="2" charset="2"/>
              <a:buNone/>
            </a:pPr>
            <a:endParaRPr lang="en-US" b="1" dirty="0">
              <a:solidFill>
                <a:schemeClr val="tx2"/>
              </a:solidFill>
            </a:endParaRPr>
          </a:p>
        </p:txBody>
      </p:sp>
      <p:sp>
        <p:nvSpPr>
          <p:cNvPr id="6148" name="Text Box 5"/>
          <p:cNvSpPr txBox="1">
            <a:spLocks noChangeArrowheads="1"/>
          </p:cNvSpPr>
          <p:nvPr/>
        </p:nvSpPr>
        <p:spPr bwMode="auto">
          <a:xfrm>
            <a:off x="2114550" y="4171950"/>
            <a:ext cx="5314950" cy="300082"/>
          </a:xfrm>
          <a:prstGeom prst="rect">
            <a:avLst/>
          </a:prstGeom>
          <a:noFill/>
          <a:ln w="9525">
            <a:noFill/>
            <a:miter lim="800000"/>
            <a:headEnd/>
            <a:tailEnd/>
          </a:ln>
        </p:spPr>
        <p:txBody>
          <a:bodyPr>
            <a:spAutoFit/>
          </a:bodyPr>
          <a:lstStyle/>
          <a:p>
            <a:pPr>
              <a:spcBef>
                <a:spcPct val="50000"/>
              </a:spcBef>
            </a:pPr>
            <a:endParaRPr lang="en-US" sz="1350"/>
          </a:p>
        </p:txBody>
      </p:sp>
    </p:spTree>
    <p:extLst>
      <p:ext uri="{BB962C8B-B14F-4D97-AF65-F5344CB8AC3E}">
        <p14:creationId xmlns:p14="http://schemas.microsoft.com/office/powerpoint/2010/main" val="2976726086"/>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sz="3000" i="1" dirty="0"/>
              <a:t>Water Resources Reform and Development Act (WRRDA)</a:t>
            </a:r>
          </a:p>
        </p:txBody>
      </p:sp>
      <p:sp>
        <p:nvSpPr>
          <p:cNvPr id="5123" name="Rectangle 3"/>
          <p:cNvSpPr>
            <a:spLocks noGrp="1" noChangeArrowheads="1"/>
          </p:cNvSpPr>
          <p:nvPr>
            <p:ph idx="1"/>
          </p:nvPr>
        </p:nvSpPr>
        <p:spPr>
          <a:xfrm>
            <a:off x="457200" y="1149924"/>
            <a:ext cx="8229600" cy="3810000"/>
          </a:xfrm>
        </p:spPr>
        <p:txBody>
          <a:bodyPr>
            <a:normAutofit fontScale="47500" lnSpcReduction="20000"/>
          </a:bodyPr>
          <a:lstStyle/>
          <a:p>
            <a:pPr eaLnBrk="1" hangingPunct="1"/>
            <a:r>
              <a:rPr lang="en-US" b="1" dirty="0">
                <a:solidFill>
                  <a:schemeClr val="tx2"/>
                </a:solidFill>
              </a:rPr>
              <a:t>Became effective June 10, 2014.</a:t>
            </a:r>
          </a:p>
          <a:p>
            <a:r>
              <a:rPr lang="en-US" b="1" dirty="0"/>
              <a:t>Section 1049 </a:t>
            </a:r>
            <a:r>
              <a:rPr lang="en-US" dirty="0"/>
              <a:t>of the Act changes certain applicability provisions of the SPCC rule for farms, and modifies the criteria under which a farmer may self-certify an SPCC Plan. </a:t>
            </a:r>
          </a:p>
          <a:p>
            <a:r>
              <a:rPr lang="en-US" dirty="0"/>
              <a:t>Under WRRDA:</a:t>
            </a:r>
          </a:p>
          <a:p>
            <a:pPr marL="457200" indent="-457200">
              <a:buFont typeface="Arial" panose="020B0604020202020204" pitchFamily="34" charset="0"/>
              <a:buChar char="•"/>
            </a:pPr>
            <a:r>
              <a:rPr lang="en-US" dirty="0"/>
              <a:t>A farm is not required to have an SPCC Plan if it has: </a:t>
            </a:r>
          </a:p>
          <a:p>
            <a:pPr marL="914400" lvl="1" indent="-457200">
              <a:buFont typeface="Arial" panose="020B0604020202020204" pitchFamily="34" charset="0"/>
              <a:buChar char="•"/>
            </a:pPr>
            <a:r>
              <a:rPr lang="en-US" sz="2900" dirty="0"/>
              <a:t>An aggregate aboveground storage capacity less than 2,500 gallons OR </a:t>
            </a:r>
          </a:p>
          <a:p>
            <a:pPr marL="914400" lvl="1" indent="-457200">
              <a:buFont typeface="Arial" panose="020B0604020202020204" pitchFamily="34" charset="0"/>
              <a:buChar char="•"/>
            </a:pPr>
            <a:r>
              <a:rPr lang="en-US" sz="2900" dirty="0"/>
              <a:t>An aggregate aboveground storage capacity greater than 2,500 gallons and less than 6,000* gallons; and </a:t>
            </a:r>
          </a:p>
          <a:p>
            <a:pPr marL="914400" lvl="1" indent="-457200">
              <a:buFont typeface="Arial" panose="020B0604020202020204" pitchFamily="34" charset="0"/>
              <a:buChar char="•"/>
            </a:pPr>
            <a:r>
              <a:rPr lang="en-US" sz="2900" dirty="0"/>
              <a:t>No reportable discharge history. </a:t>
            </a:r>
          </a:p>
          <a:p>
            <a:pPr lvl="1"/>
            <a:endParaRPr lang="en-US" dirty="0"/>
          </a:p>
          <a:p>
            <a:pPr lvl="1" indent="-457200">
              <a:buFont typeface="Arial" panose="020B0604020202020204" pitchFamily="34" charset="0"/>
              <a:buChar char="•"/>
            </a:pPr>
            <a:r>
              <a:rPr lang="en-US" sz="3400" dirty="0"/>
              <a:t>A farmer can self-certify the SPCC Plan if the farm has:</a:t>
            </a:r>
          </a:p>
          <a:p>
            <a:pPr marL="914400" lvl="1" indent="-457200">
              <a:buFont typeface="Arial" panose="020B0604020202020204" pitchFamily="34" charset="0"/>
              <a:buChar char="•"/>
            </a:pPr>
            <a:r>
              <a:rPr lang="en-US" sz="2900" dirty="0"/>
              <a:t>An aggregate aboveground storage capacity greater than 6,000* gallons but less than 20,000 gallons; </a:t>
            </a:r>
          </a:p>
          <a:p>
            <a:pPr marL="914400" lvl="1" indent="-457200">
              <a:buFont typeface="Arial" panose="020B0604020202020204" pitchFamily="34" charset="0"/>
              <a:buChar char="•"/>
            </a:pPr>
            <a:r>
              <a:rPr lang="en-US" sz="2900" dirty="0"/>
              <a:t>No individual tank with a capacity greater than 10,000 gallons; and </a:t>
            </a:r>
          </a:p>
          <a:p>
            <a:pPr marL="914400" lvl="1" indent="-457200">
              <a:buFont typeface="Arial" panose="020B0604020202020204" pitchFamily="34" charset="0"/>
              <a:buChar char="•"/>
            </a:pPr>
            <a:r>
              <a:rPr lang="en-US" sz="2900" dirty="0"/>
              <a:t>No reportable discharge history. </a:t>
            </a:r>
          </a:p>
          <a:p>
            <a:pPr marL="914400" lvl="1" indent="-457200">
              <a:buFont typeface="Arial" panose="020B0604020202020204" pitchFamily="34" charset="0"/>
              <a:buChar char="•"/>
            </a:pPr>
            <a:endParaRPr lang="en-US" dirty="0"/>
          </a:p>
          <a:p>
            <a:pPr marL="117475" lvl="1"/>
            <a:r>
              <a:rPr lang="en-US" sz="2300" dirty="0"/>
              <a:t>*This 6,000-gallon threshold may be adjusted by EPA, following a study to determine the appropriate exemption. </a:t>
            </a:r>
            <a:endParaRPr lang="en-US" sz="2300" b="1" dirty="0">
              <a:solidFill>
                <a:schemeClr val="tx2"/>
              </a:solidFill>
            </a:endParaRPr>
          </a:p>
        </p:txBody>
      </p:sp>
      <p:sp>
        <p:nvSpPr>
          <p:cNvPr id="6148" name="Text Box 5"/>
          <p:cNvSpPr txBox="1">
            <a:spLocks noChangeArrowheads="1"/>
          </p:cNvSpPr>
          <p:nvPr/>
        </p:nvSpPr>
        <p:spPr bwMode="auto">
          <a:xfrm>
            <a:off x="2114550" y="4171950"/>
            <a:ext cx="5314950" cy="300082"/>
          </a:xfrm>
          <a:prstGeom prst="rect">
            <a:avLst/>
          </a:prstGeom>
          <a:noFill/>
          <a:ln w="9525">
            <a:noFill/>
            <a:miter lim="800000"/>
            <a:headEnd/>
            <a:tailEnd/>
          </a:ln>
        </p:spPr>
        <p:txBody>
          <a:bodyPr>
            <a:spAutoFit/>
          </a:bodyPr>
          <a:lstStyle/>
          <a:p>
            <a:pPr>
              <a:spcBef>
                <a:spcPct val="50000"/>
              </a:spcBef>
            </a:pPr>
            <a:endParaRPr lang="en-US" sz="1350"/>
          </a:p>
        </p:txBody>
      </p:sp>
    </p:spTree>
    <p:extLst>
      <p:ext uri="{BB962C8B-B14F-4D97-AF65-F5344CB8AC3E}">
        <p14:creationId xmlns:p14="http://schemas.microsoft.com/office/powerpoint/2010/main" val="4234236199"/>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effectLst/>
              </a:rPr>
              <a:t>Definition of a Farm</a:t>
            </a:r>
          </a:p>
        </p:txBody>
      </p:sp>
      <p:sp>
        <p:nvSpPr>
          <p:cNvPr id="138243" name="Rectangle 3"/>
          <p:cNvSpPr>
            <a:spLocks noGrp="1" noChangeArrowheads="1"/>
          </p:cNvSpPr>
          <p:nvPr>
            <p:ph idx="1"/>
          </p:nvPr>
        </p:nvSpPr>
        <p:spPr/>
        <p:txBody>
          <a:bodyPr>
            <a:normAutofit/>
          </a:bodyPr>
          <a:lstStyle/>
          <a:p>
            <a:pPr>
              <a:lnSpc>
                <a:spcPct val="90000"/>
              </a:lnSpc>
              <a:defRPr/>
            </a:pPr>
            <a:r>
              <a:rPr lang="en-US" sz="1800" i="1" dirty="0"/>
              <a:t>The definition of a farm was promulgated in the December 2006 rule amendments because, at the time, EPA delayed the compliance date for farms until additional amendments to the rule were promulgated.</a:t>
            </a:r>
          </a:p>
          <a:p>
            <a:pPr>
              <a:lnSpc>
                <a:spcPct val="90000"/>
              </a:lnSpc>
              <a:defRPr/>
            </a:pPr>
            <a:r>
              <a:rPr lang="en-US" sz="1800" i="1" dirty="0"/>
              <a:t>Additional amendments were promulgated in 2008 and farms now have the same compliance dates as other facilities.</a:t>
            </a:r>
          </a:p>
          <a:p>
            <a:pPr>
              <a:lnSpc>
                <a:spcPct val="90000"/>
              </a:lnSpc>
              <a:defRPr/>
            </a:pPr>
            <a:endParaRPr lang="en-US" sz="1800" i="1" dirty="0"/>
          </a:p>
          <a:p>
            <a:pPr>
              <a:lnSpc>
                <a:spcPct val="90000"/>
              </a:lnSpc>
              <a:defRPr/>
            </a:pPr>
            <a:endParaRPr lang="en-US" sz="1800" i="1" dirty="0"/>
          </a:p>
          <a:p>
            <a:pPr>
              <a:lnSpc>
                <a:spcPct val="90000"/>
              </a:lnSpc>
              <a:defRPr/>
            </a:pPr>
            <a:r>
              <a:rPr lang="en-US" sz="2000" b="1" dirty="0"/>
              <a:t>Farm - </a:t>
            </a:r>
            <a:r>
              <a:rPr lang="en-US" sz="2000" dirty="0"/>
              <a:t>A facility on a tract of land devoted to the production of crops or raising of animals, including fish, which produced and sold, or normally would have produced and sold, $1,000 or more of agricultural products during a year. </a:t>
            </a:r>
          </a:p>
        </p:txBody>
      </p:sp>
      <p:pic>
        <p:nvPicPr>
          <p:cNvPr id="266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5852"/>
            <a:ext cx="1463279" cy="97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a:t>Oil Definitions</a:t>
            </a:r>
          </a:p>
        </p:txBody>
      </p:sp>
      <p:sp>
        <p:nvSpPr>
          <p:cNvPr id="22531" name="Content Placeholder 2"/>
          <p:cNvSpPr>
            <a:spLocks noGrp="1"/>
          </p:cNvSpPr>
          <p:nvPr>
            <p:ph idx="1"/>
          </p:nvPr>
        </p:nvSpPr>
        <p:spPr/>
        <p:txBody>
          <a:bodyPr>
            <a:normAutofit fontScale="92500" lnSpcReduction="20000"/>
          </a:bodyPr>
          <a:lstStyle/>
          <a:p>
            <a:r>
              <a:rPr lang="en-US" i="1" dirty="0"/>
              <a:t>Oil</a:t>
            </a:r>
            <a:r>
              <a:rPr lang="en-US" dirty="0"/>
              <a:t> means oil of any kind or in any form, including, but not limited to: </a:t>
            </a:r>
          </a:p>
          <a:p>
            <a:pPr marL="914400" lvl="1" indent="-457200">
              <a:buFont typeface="Wingdings" panose="05000000000000000000" pitchFamily="2" charset="2"/>
              <a:buChar char="Ø"/>
            </a:pPr>
            <a:r>
              <a:rPr lang="en-US" dirty="0"/>
              <a:t>fats, oils, or greases of animal, fish, or marine mammal origin</a:t>
            </a:r>
          </a:p>
          <a:p>
            <a:pPr marL="914400" lvl="1" indent="-457200">
              <a:buFont typeface="Wingdings" panose="05000000000000000000" pitchFamily="2" charset="2"/>
              <a:buChar char="Ø"/>
            </a:pPr>
            <a:r>
              <a:rPr lang="en-US" dirty="0"/>
              <a:t>vegetable oils, including oils from seeds, nuts, fruits, or kernels; </a:t>
            </a:r>
          </a:p>
          <a:p>
            <a:pPr marL="914400" lvl="1" indent="-457200">
              <a:buFont typeface="Wingdings" panose="05000000000000000000" pitchFamily="2" charset="2"/>
              <a:buChar char="Ø"/>
            </a:pPr>
            <a:r>
              <a:rPr lang="en-US" dirty="0"/>
              <a:t>other oils and greases, including petroleum, fuel oil, sludge, synthetic oils, mineral oils, oil refuse, or oil mixed with wastes other than dredged spoil. </a:t>
            </a:r>
          </a:p>
        </p:txBody>
      </p:sp>
    </p:spTree>
    <p:extLst>
      <p:ext uri="{BB962C8B-B14F-4D97-AF65-F5344CB8AC3E}">
        <p14:creationId xmlns:p14="http://schemas.microsoft.com/office/powerpoint/2010/main" val="175984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effectLst/>
              </a:rPr>
              <a:t>Examples of Oil on a Farm</a:t>
            </a:r>
          </a:p>
        </p:txBody>
      </p:sp>
      <p:sp>
        <p:nvSpPr>
          <p:cNvPr id="19459" name="Rectangle 3"/>
          <p:cNvSpPr>
            <a:spLocks noGrp="1" noChangeArrowheads="1"/>
          </p:cNvSpPr>
          <p:nvPr>
            <p:ph idx="1"/>
          </p:nvPr>
        </p:nvSpPr>
        <p:spPr/>
        <p:txBody>
          <a:bodyPr>
            <a:normAutofit fontScale="77500" lnSpcReduction="20000"/>
          </a:bodyPr>
          <a:lstStyle/>
          <a:p>
            <a:pPr>
              <a:buFont typeface="Wingdings" panose="05000000000000000000" pitchFamily="2" charset="2"/>
              <a:buChar char="§"/>
            </a:pPr>
            <a:r>
              <a:rPr lang="en-US"/>
              <a:t>Gasoline</a:t>
            </a:r>
          </a:p>
          <a:p>
            <a:pPr>
              <a:buFont typeface="Wingdings" panose="05000000000000000000" pitchFamily="2" charset="2"/>
              <a:buChar char="§"/>
            </a:pPr>
            <a:r>
              <a:rPr lang="en-US"/>
              <a:t>Off-road and on-road diesel fuel</a:t>
            </a:r>
          </a:p>
          <a:p>
            <a:pPr>
              <a:buFont typeface="Wingdings" panose="05000000000000000000" pitchFamily="2" charset="2"/>
              <a:buChar char="§"/>
            </a:pPr>
            <a:r>
              <a:rPr lang="en-US"/>
              <a:t>Hydraulic oil</a:t>
            </a:r>
          </a:p>
          <a:p>
            <a:pPr>
              <a:buFont typeface="Wingdings" panose="05000000000000000000" pitchFamily="2" charset="2"/>
              <a:buChar char="§"/>
            </a:pPr>
            <a:r>
              <a:rPr lang="en-US"/>
              <a:t>Lubrication oil</a:t>
            </a:r>
          </a:p>
          <a:p>
            <a:pPr>
              <a:buFont typeface="Wingdings" panose="05000000000000000000" pitchFamily="2" charset="2"/>
              <a:buChar char="§"/>
            </a:pPr>
            <a:r>
              <a:rPr lang="en-US">
                <a:solidFill>
                  <a:schemeClr val="tx1"/>
                </a:solidFill>
              </a:rPr>
              <a:t>Crop oil</a:t>
            </a:r>
          </a:p>
          <a:p>
            <a:pPr>
              <a:buFont typeface="Wingdings" panose="05000000000000000000" pitchFamily="2" charset="2"/>
              <a:buChar char="§"/>
            </a:pPr>
            <a:r>
              <a:rPr lang="en-US">
                <a:solidFill>
                  <a:schemeClr val="tx1"/>
                </a:solidFill>
              </a:rPr>
              <a:t>Vegetable oils from crops</a:t>
            </a:r>
          </a:p>
          <a:p>
            <a:pPr>
              <a:buFont typeface="Wingdings" panose="05000000000000000000" pitchFamily="2" charset="2"/>
              <a:buChar char="§"/>
            </a:pPr>
            <a:r>
              <a:rPr lang="en-US">
                <a:solidFill>
                  <a:schemeClr val="tx1"/>
                </a:solidFill>
              </a:rPr>
              <a:t>Adjuvant oil</a:t>
            </a:r>
          </a:p>
          <a:p>
            <a:pPr>
              <a:buFont typeface="Wingdings" panose="05000000000000000000" pitchFamily="2" charset="2"/>
              <a:buChar char="§"/>
            </a:pPr>
            <a:r>
              <a:rPr lang="en-US">
                <a:solidFill>
                  <a:schemeClr val="tx1"/>
                </a:solidFill>
              </a:rPr>
              <a:t>Milk</a:t>
            </a:r>
            <a:r>
              <a:rPr lang="en-US" baseline="30000">
                <a:solidFill>
                  <a:schemeClr val="tx1"/>
                </a:solidFill>
              </a:rPr>
              <a:t>*</a:t>
            </a:r>
          </a:p>
          <a:p>
            <a:pPr>
              <a:buFontTx/>
              <a:buNone/>
            </a:pPr>
            <a:endParaRPr lang="en-US" sz="1350">
              <a:solidFill>
                <a:schemeClr val="hlink"/>
              </a:solidFill>
            </a:endParaRP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00151"/>
            <a:ext cx="2771788" cy="267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352800" y="4221940"/>
            <a:ext cx="6036469" cy="715581"/>
          </a:xfrm>
          <a:prstGeom prst="rect">
            <a:avLst/>
          </a:prstGeom>
          <a:noFill/>
        </p:spPr>
        <p:txBody>
          <a:bodyPr>
            <a:spAutoFit/>
          </a:bodyPr>
          <a:lstStyle/>
          <a:p>
            <a:pPr marL="80963" indent="-80963">
              <a:defRPr/>
            </a:pPr>
            <a:r>
              <a:rPr lang="en-US" sz="1350" baseline="30000" dirty="0"/>
              <a:t>* </a:t>
            </a:r>
            <a:r>
              <a:rPr lang="en-US" sz="1350" dirty="0"/>
              <a:t>Milk and Milk product containers are now exempt from the SPCC capacity calculations and rule requirements </a:t>
            </a:r>
          </a:p>
          <a:p>
            <a:pPr>
              <a:defRPr/>
            </a:pP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a:bodyPr>
          <a:lstStyle/>
          <a:p>
            <a:pPr>
              <a:defRPr/>
            </a:pPr>
            <a:r>
              <a:rPr lang="en-US" dirty="0"/>
              <a:t>Pesticide Application Equipment </a:t>
            </a:r>
          </a:p>
        </p:txBody>
      </p:sp>
      <p:sp>
        <p:nvSpPr>
          <p:cNvPr id="72707" name="Rectangle 3"/>
          <p:cNvSpPr>
            <a:spLocks noGrp="1" noChangeArrowheads="1"/>
          </p:cNvSpPr>
          <p:nvPr>
            <p:ph sz="half" idx="1"/>
          </p:nvPr>
        </p:nvSpPr>
        <p:spPr/>
        <p:txBody>
          <a:bodyPr/>
          <a:lstStyle/>
          <a:p>
            <a:pPr eaLnBrk="1" hangingPunct="1">
              <a:lnSpc>
                <a:spcPct val="90000"/>
              </a:lnSpc>
              <a:buFont typeface="Wingdings" panose="05000000000000000000" pitchFamily="2" charset="2"/>
              <a:buChar char="§"/>
            </a:pPr>
            <a:r>
              <a:rPr lang="en-US" sz="1800"/>
              <a:t>Exempt equipment includes:</a:t>
            </a:r>
          </a:p>
          <a:p>
            <a:pPr lvl="1" eaLnBrk="1" hangingPunct="1">
              <a:lnSpc>
                <a:spcPct val="90000"/>
              </a:lnSpc>
            </a:pPr>
            <a:r>
              <a:rPr lang="en-US" sz="1500"/>
              <a:t>Ground boom applicators</a:t>
            </a:r>
          </a:p>
          <a:p>
            <a:pPr lvl="1" eaLnBrk="1" hangingPunct="1">
              <a:lnSpc>
                <a:spcPct val="90000"/>
              </a:lnSpc>
            </a:pPr>
            <a:r>
              <a:rPr lang="en-US" sz="1500"/>
              <a:t>Airblast sprayers</a:t>
            </a:r>
          </a:p>
          <a:p>
            <a:pPr lvl="1" eaLnBrk="1" hangingPunct="1">
              <a:lnSpc>
                <a:spcPct val="90000"/>
              </a:lnSpc>
            </a:pPr>
            <a:r>
              <a:rPr lang="en-US" sz="1500"/>
              <a:t>Specialty aircraft that apply measured amounts of pesticides to crops and/or soil</a:t>
            </a:r>
          </a:p>
          <a:p>
            <a:pPr lvl="1" eaLnBrk="1" hangingPunct="1">
              <a:lnSpc>
                <a:spcPct val="90000"/>
              </a:lnSpc>
            </a:pPr>
            <a:r>
              <a:rPr lang="en-US" sz="1500"/>
              <a:t>Related mix containers</a:t>
            </a:r>
          </a:p>
          <a:p>
            <a:pPr eaLnBrk="1" hangingPunct="1">
              <a:lnSpc>
                <a:spcPct val="90000"/>
              </a:lnSpc>
              <a:buFont typeface="Wingdings" panose="05000000000000000000" pitchFamily="2" charset="2"/>
              <a:buChar char="§"/>
            </a:pPr>
            <a:r>
              <a:rPr lang="en-US" sz="1800"/>
              <a:t>Exemption applies to all pesticide application equipment and related mix containers, regardless of ownership or where used</a:t>
            </a:r>
          </a:p>
          <a:p>
            <a:pPr lvl="1" eaLnBrk="1" hangingPunct="1">
              <a:lnSpc>
                <a:spcPct val="90000"/>
              </a:lnSpc>
              <a:buFontTx/>
              <a:buNone/>
            </a:pPr>
            <a:endParaRPr lang="en-US" sz="1500"/>
          </a:p>
        </p:txBody>
      </p:sp>
      <p:pic>
        <p:nvPicPr>
          <p:cNvPr id="72708" name="Picture 6" descr="20060227_spr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408" y="1148554"/>
            <a:ext cx="1835378" cy="261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7" descr="farm spray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86" y="2840236"/>
            <a:ext cx="2392364" cy="17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a:defRPr/>
            </a:pPr>
            <a:r>
              <a:rPr lang="en-US" dirty="0"/>
              <a:t>Motive Power Containers Exemption</a:t>
            </a:r>
          </a:p>
        </p:txBody>
      </p:sp>
      <p:sp>
        <p:nvSpPr>
          <p:cNvPr id="74755" name="Rectangle 3"/>
          <p:cNvSpPr>
            <a:spLocks noGrp="1" noChangeArrowheads="1"/>
          </p:cNvSpPr>
          <p:nvPr>
            <p:ph sz="half" idx="1"/>
          </p:nvPr>
        </p:nvSpPr>
        <p:spPr/>
        <p:txBody>
          <a:bodyPr/>
          <a:lstStyle/>
          <a:p>
            <a:pPr>
              <a:buFont typeface="Wingdings" panose="05000000000000000000" pitchFamily="2" charset="2"/>
              <a:buChar char="§"/>
            </a:pPr>
            <a:r>
              <a:rPr lang="en-US" sz="1800" dirty="0"/>
              <a:t>Defined as any onboard storage containers used primarily to power the movement of a motor vehicle</a:t>
            </a:r>
            <a:br>
              <a:rPr lang="en-US" sz="1800" dirty="0"/>
            </a:br>
            <a:endParaRPr lang="en-US" sz="1800" dirty="0"/>
          </a:p>
          <a:p>
            <a:pPr>
              <a:buFont typeface="Wingdings" panose="05000000000000000000" pitchFamily="2" charset="2"/>
              <a:buChar char="§"/>
            </a:pPr>
            <a:r>
              <a:rPr lang="en-US" sz="1800" dirty="0"/>
              <a:t>Includes self-propelled agricultural, construction, and excavation vehicles; and self-propelled cranes</a:t>
            </a:r>
            <a:br>
              <a:rPr lang="en-US" sz="1800" dirty="0"/>
            </a:br>
            <a:endParaRPr lang="en-US" sz="1800" dirty="0"/>
          </a:p>
          <a:p>
            <a:pPr>
              <a:buFont typeface="Wingdings" panose="05000000000000000000" pitchFamily="2" charset="2"/>
              <a:buChar char="§"/>
            </a:pPr>
            <a:r>
              <a:rPr lang="en-US" sz="1800" dirty="0"/>
              <a:t>Oil transfer activities occurring within an SPCC-regulated facility continue to be regulated</a:t>
            </a:r>
          </a:p>
        </p:txBody>
      </p:sp>
      <p:pic>
        <p:nvPicPr>
          <p:cNvPr id="74756" name="Picture 5" descr="Combine%2520and%2520grain%2520wagon%252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0330" y="2959276"/>
            <a:ext cx="243244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6" descr="01-Grain%2520Comb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93293"/>
            <a:ext cx="2286000" cy="163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UMD - colors">
      <a:dk1>
        <a:srgbClr val="2A2F30"/>
      </a:dk1>
      <a:lt1>
        <a:srgbClr val="F4F1F1"/>
      </a:lt1>
      <a:dk2>
        <a:srgbClr val="2A2F30"/>
      </a:dk2>
      <a:lt2>
        <a:srgbClr val="FFFFFE"/>
      </a:lt2>
      <a:accent1>
        <a:srgbClr val="C30A29"/>
      </a:accent1>
      <a:accent2>
        <a:srgbClr val="F9C51A"/>
      </a:accent2>
      <a:accent3>
        <a:srgbClr val="E68320"/>
      </a:accent3>
      <a:accent4>
        <a:srgbClr val="4070FF"/>
      </a:accent4>
      <a:accent5>
        <a:srgbClr val="60E653"/>
      </a:accent5>
      <a:accent6>
        <a:srgbClr val="2DE6C6"/>
      </a:accent6>
      <a:hlink>
        <a:srgbClr val="C30A29"/>
      </a:hlink>
      <a:folHlink>
        <a:srgbClr val="6F75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MD_Template_withShell-16x9" id="{EC53FDB2-E874-9C43-B5D9-04E7CB19D5B9}" vid="{02E53BD3-946B-1141-980A-5F80FDDFB2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UMD_Template_withShell-16x9</Template>
  <TotalTime>786</TotalTime>
  <Words>1994</Words>
  <Application>Microsoft Office PowerPoint</Application>
  <PresentationFormat>On-screen Show (16:9)</PresentationFormat>
  <Paragraphs>207</Paragraphs>
  <Slides>26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MS PGothic</vt:lpstr>
      <vt:lpstr>Arial</vt:lpstr>
      <vt:lpstr>Calibri</vt:lpstr>
      <vt:lpstr>Times New Roman</vt:lpstr>
      <vt:lpstr>Wingdings</vt:lpstr>
      <vt:lpstr>Office Theme</vt:lpstr>
      <vt:lpstr>Environmental Safety, Sustainability &amp; Risk</vt:lpstr>
      <vt:lpstr>Overview</vt:lpstr>
      <vt:lpstr>The Law</vt:lpstr>
      <vt:lpstr>Water Resources Reform and Development Act (WRRDA)</vt:lpstr>
      <vt:lpstr>Definition of a Farm</vt:lpstr>
      <vt:lpstr>Oil Definitions</vt:lpstr>
      <vt:lpstr>Examples of Oil on a Farm</vt:lpstr>
      <vt:lpstr>Pesticide Application Equipment </vt:lpstr>
      <vt:lpstr>Motive Power Containers Exemption</vt:lpstr>
      <vt:lpstr>Milk and Milk Product Container Exemption</vt:lpstr>
      <vt:lpstr>National Response Center (NRC)</vt:lpstr>
      <vt:lpstr>MDE Reporting Requirements</vt:lpstr>
      <vt:lpstr>Secondary Containment</vt:lpstr>
      <vt:lpstr>Secondary Containment</vt:lpstr>
      <vt:lpstr>Portable Containers</vt:lpstr>
      <vt:lpstr>Loading/Unloading Area Containment</vt:lpstr>
      <vt:lpstr>Oil – Filled Operational Equipment</vt:lpstr>
      <vt:lpstr>Inspection &amp; Testing 112.8(c)(6)</vt:lpstr>
      <vt:lpstr>Visual inspection: </vt:lpstr>
      <vt:lpstr>Visual Inspection: </vt:lpstr>
      <vt:lpstr>Remember!</vt:lpstr>
      <vt:lpstr>Oil Containment: Examples</vt:lpstr>
      <vt:lpstr>SPCC Plan Requirements</vt:lpstr>
      <vt:lpstr>SPCC Training Requirements </vt:lpstr>
      <vt:lpstr>Additional Requirements</vt:lpstr>
      <vt:lpstr>How to Reach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dc:title>
  <dc:creator>Andrew S Muir</dc:creator>
  <cp:lastModifiedBy>Kaitlyn Peterson</cp:lastModifiedBy>
  <cp:revision>71</cp:revision>
  <cp:lastPrinted>2018-08-21T14:02:54Z</cp:lastPrinted>
  <dcterms:created xsi:type="dcterms:W3CDTF">2018-01-31T13:57:40Z</dcterms:created>
  <dcterms:modified xsi:type="dcterms:W3CDTF">2019-05-06T12:44:28Z</dcterms:modified>
</cp:coreProperties>
</file>